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3"/>
  </p:notesMasterIdLst>
  <p:handoutMasterIdLst>
    <p:handoutMasterId r:id="rId24"/>
  </p:handoutMasterIdLst>
  <p:sldIdLst>
    <p:sldId id="927" r:id="rId6"/>
    <p:sldId id="1158" r:id="rId7"/>
    <p:sldId id="1717" r:id="rId8"/>
    <p:sldId id="1702" r:id="rId9"/>
    <p:sldId id="1718" r:id="rId10"/>
    <p:sldId id="1802" r:id="rId11"/>
    <p:sldId id="1805" r:id="rId12"/>
    <p:sldId id="1592" r:id="rId13"/>
    <p:sldId id="1811" r:id="rId14"/>
    <p:sldId id="1812" r:id="rId15"/>
    <p:sldId id="1814" r:id="rId16"/>
    <p:sldId id="1833" r:id="rId17"/>
    <p:sldId id="1815" r:id="rId18"/>
    <p:sldId id="1834" r:id="rId19"/>
    <p:sldId id="1835" r:id="rId20"/>
    <p:sldId id="1836" r:id="rId21"/>
    <p:sldId id="18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Broomell" initials="BB" lastIdx="4" clrIdx="0"/>
  <p:cmAuthor id="1" name="Илина Мангова" initials="ИМ" lastIdx="115" clrIdx="1"/>
  <p:cmAuthor id="2" name="David E. Williams" initials="DEW" lastIdx="14" clrIdx="2"/>
  <p:cmAuthor id="3" name="David Williams" initials="DW" lastIdx="39" clrIdx="3"/>
  <p:cmAuthor id="4" name="Benjamin Schumann" initials="BS" lastIdx="8" clrIdx="4"/>
  <p:cmAuthor id="5" name="Paul McCarthy" initials="PM" lastIdx="27" clrIdx="5"/>
  <p:cmAuthor id="6" name="Ilina Mangova" initials="IM" lastIdx="54" clrIdx="6"/>
  <p:cmAuthor id="7" name="Sinclair Stafford" initials="SS" lastIdx="158" clrIdx="7"/>
  <p:cmAuthor id="8" name="bcarpenter" initials="b" lastIdx="1" clrIdx="8"/>
  <p:cmAuthor id="9" name="Eddie Grove" initials="EG" lastIdx="213" clrIdx="9"/>
  <p:cmAuthor id="10" name="Leo Siebert" initials="LS" lastIdx="9" clrIdx="10"/>
  <p:cmAuthor id="11" name="Sonja Gloeckle" initials="SG" lastIdx="91" clrIdx="11"/>
  <p:cmAuthor id="12" name="Christopher Ulmer" initials="CU" lastIdx="89" clrIdx="12"/>
  <p:cmAuthor id="13" name="Brian Braun" initials="BB" lastIdx="29" clrIdx="13"/>
  <p:cmAuthor id="14" name="Bob Carpenter" initials="BC" lastIdx="0" clrIdx="14"/>
  <p:cmAuthor id="15" name="Sierra Smith" initials="SS" lastIdx="152" clrIdx="15">
    <p:extLst>
      <p:ext uri="{19B8F6BF-5375-455C-9EA6-DF929625EA0E}">
        <p15:presenceInfo xmlns:p15="http://schemas.microsoft.com/office/powerpoint/2012/main" userId="S::ssmith@iri.org::d70abb31-66a8-4602-b59c-2e6a3f691d46" providerId="AD"/>
      </p:ext>
    </p:extLst>
  </p:cmAuthor>
  <p:cmAuthor id="16" name="Sierra Smith" initials="SS [2]" lastIdx="6" clrIdx="16">
    <p:extLst>
      <p:ext uri="{19B8F6BF-5375-455C-9EA6-DF929625EA0E}">
        <p15:presenceInfo xmlns:p15="http://schemas.microsoft.com/office/powerpoint/2012/main" userId="00037FFE0B3F8D73" providerId="Windows Live"/>
      </p:ext>
    </p:extLst>
  </p:cmAuthor>
  <p:cmAuthor id="17" name="Benjamin Thompson" initials="BT" lastIdx="26" clrIdx="17">
    <p:extLst>
      <p:ext uri="{19B8F6BF-5375-455C-9EA6-DF929625EA0E}">
        <p15:presenceInfo xmlns:p15="http://schemas.microsoft.com/office/powerpoint/2012/main" userId="S::bthompson@iri.org::8c0047cb-e7b6-4d9b-b0d2-d0f8483ce353" providerId="AD"/>
      </p:ext>
    </p:extLst>
  </p:cmAuthor>
  <p:cmAuthor id="18" name="Stephen Leach" initials="SL" lastIdx="4" clrIdx="18">
    <p:extLst>
      <p:ext uri="{19B8F6BF-5375-455C-9EA6-DF929625EA0E}">
        <p15:presenceInfo xmlns:p15="http://schemas.microsoft.com/office/powerpoint/2012/main" userId="S::sleach@iri.org::0ef71a1e-3506-4218-b651-db17bee07ae3" providerId="AD"/>
      </p:ext>
    </p:extLst>
  </p:cmAuthor>
  <p:cmAuthor id="19" name="Elizabeth O'Bagy" initials="EO" lastIdx="2" clrIdx="19">
    <p:extLst>
      <p:ext uri="{19B8F6BF-5375-455C-9EA6-DF929625EA0E}">
        <p15:presenceInfo xmlns:p15="http://schemas.microsoft.com/office/powerpoint/2012/main" userId="S::eobagy@iri.org::7f277400-e959-479c-baee-7dfcec4fd9ba" providerId="AD"/>
      </p:ext>
    </p:extLst>
  </p:cmAuthor>
  <p:cmAuthor id="20" name="Sacha Gilles" initials="SG" lastIdx="44" clrIdx="20">
    <p:extLst>
      <p:ext uri="{19B8F6BF-5375-455C-9EA6-DF929625EA0E}">
        <p15:presenceInfo xmlns:p15="http://schemas.microsoft.com/office/powerpoint/2012/main" userId="S::sgilles@iri.org::915a2927-59db-4671-b5bd-30a1fcca0f82" providerId="AD"/>
      </p:ext>
    </p:extLst>
  </p:cmAuthor>
  <p:cmAuthor id="21" name="Carrie Schenkel" initials="CS" lastIdx="3" clrIdx="21">
    <p:extLst>
      <p:ext uri="{19B8F6BF-5375-455C-9EA6-DF929625EA0E}">
        <p15:presenceInfo xmlns:p15="http://schemas.microsoft.com/office/powerpoint/2012/main" userId="S::cschenkel@iri.org::ec612592-31f8-4c58-992a-851d740fa80e" providerId="AD"/>
      </p:ext>
    </p:extLst>
  </p:cmAuthor>
  <p:cmAuthor id="22" name="Molly Salter" initials="MS" lastIdx="7" clrIdx="22">
    <p:extLst>
      <p:ext uri="{19B8F6BF-5375-455C-9EA6-DF929625EA0E}">
        <p15:presenceInfo xmlns:p15="http://schemas.microsoft.com/office/powerpoint/2012/main" userId="S::mmsalter@iri.org::a0c57e97-6d1c-4038-85cd-be12a5bbdd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19C"/>
    <a:srgbClr val="ADADB0"/>
    <a:srgbClr val="003B5C"/>
    <a:srgbClr val="8FAE3D"/>
    <a:srgbClr val="8D316F"/>
    <a:srgbClr val="DDF3A5"/>
    <a:srgbClr val="00A7C0"/>
    <a:srgbClr val="BCCE8B"/>
    <a:srgbClr val="66899D"/>
    <a:srgbClr val="3E5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3" autoAdjust="0"/>
    <p:restoredTop sz="94660"/>
  </p:normalViewPr>
  <p:slideViewPr>
    <p:cSldViewPr snapToGrid="0">
      <p:cViewPr varScale="1">
        <p:scale>
          <a:sx n="68" d="100"/>
          <a:sy n="68" d="100"/>
        </p:scale>
        <p:origin x="1488" y="60"/>
      </p:cViewPr>
      <p:guideLst>
        <p:guide pos="2880"/>
        <p:guide orient="horz"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Right direction</c:v>
                </c:pt>
              </c:strCache>
            </c:strRef>
          </c:tx>
          <c:spPr>
            <a:ln w="44450">
              <a:solidFill>
                <a:srgbClr val="003B5C"/>
              </a:solidFill>
            </a:ln>
          </c:spPr>
          <c:marker>
            <c:symbol val="square"/>
            <c:size val="12"/>
            <c:spPr>
              <a:solidFill>
                <a:srgbClr val="003B5C"/>
              </a:solidFill>
              <a:ln w="44450">
                <a:solidFill>
                  <a:srgbClr val="003B5C"/>
                </a:solidFill>
              </a:ln>
            </c:spPr>
          </c:marker>
          <c:dLbls>
            <c:dLbl>
              <c:idx val="0"/>
              <c:layout>
                <c:manualLayout>
                  <c:x val="-1.0785353271879291E-4"/>
                  <c:y val="-1.0714805194592192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62D-4035-834C-AC1F70D83DCA}"/>
                </c:ext>
              </c:extLst>
            </c:dLbl>
            <c:dLbl>
              <c:idx val="1"/>
              <c:layout>
                <c:manualLayout>
                  <c:x val="-3.248368851802718E-2"/>
                  <c:y val="-3.9301432777973655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AA3-479B-90C1-4C72C862820A}"/>
                </c:ext>
              </c:extLst>
            </c:dLbl>
            <c:dLbl>
              <c:idx val="6"/>
              <c:layout>
                <c:manualLayout>
                  <c:x val="-1.0785353271886388E-4"/>
                  <c:y val="2.3125006539298182E-3"/>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62D-4035-834C-AC1F70D83DCA}"/>
                </c:ext>
              </c:extLst>
            </c:dLbl>
            <c:dLbl>
              <c:idx val="7"/>
              <c:layout>
                <c:manualLayout>
                  <c:x val="-3.2049120065610081E-3"/>
                  <c:y val="4.9983823573760394E-3"/>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AA3-479B-90C1-4C72C862820A}"/>
                </c:ext>
              </c:extLst>
            </c:dLbl>
            <c:dLbl>
              <c:idx val="12"/>
              <c:layout>
                <c:manualLayout>
                  <c:x val="-5.7116149398373832E-2"/>
                  <c:y val="2.3125006539297228E-3"/>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62D-4035-834C-AC1F70D83DCA}"/>
                </c:ext>
              </c:extLst>
            </c:dLbl>
            <c:dLbl>
              <c:idx val="14"/>
              <c:layout>
                <c:manualLayout>
                  <c:x val="-2.2732346111570996E-2"/>
                  <c:y val="3.6183495860086241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5AA3-479B-90C1-4C72C862820A}"/>
                </c:ext>
              </c:extLst>
            </c:dLbl>
            <c:dLbl>
              <c:idx val="16"/>
              <c:layout>
                <c:manualLayout>
                  <c:x val="-2.6478102942496719E-2"/>
                  <c:y val="-5.1213290151343252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A64-4A6F-B44A-B71858C635DE}"/>
                </c:ext>
              </c:extLst>
            </c:dLbl>
            <c:dLbl>
              <c:idx val="17"/>
              <c:layout>
                <c:manualLayout>
                  <c:x val="-2.8427109695171218E-2"/>
                  <c:y val="-4.1510330595876319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A34-4386-849C-A70FC8F8B42A}"/>
                </c:ext>
              </c:extLst>
            </c:dLbl>
            <c:dLbl>
              <c:idx val="19"/>
              <c:layout>
                <c:manualLayout>
                  <c:x val="-2.1082271985014549E-2"/>
                  <c:y val="-4.1510330595876409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manualLayout>
                      <c:w val="2.830384851492115E-2"/>
                      <c:h val="3.826614224844313E-2"/>
                    </c:manualLayout>
                  </c15:layout>
                </c:ext>
                <c:ext xmlns:c16="http://schemas.microsoft.com/office/drawing/2014/chart" uri="{C3380CC4-5D6E-409C-BE32-E72D297353CC}">
                  <c16:uniqueId val="{0000000C-2E2C-48D3-9BDB-478E10C1D48C}"/>
                </c:ext>
              </c:extLst>
            </c:dLbl>
            <c:spPr>
              <a:noFill/>
              <a:ln>
                <a:noFill/>
              </a:ln>
              <a:effectLst/>
            </c:spPr>
            <c:txPr>
              <a:bodyPr/>
              <a:lstStyle/>
              <a:p>
                <a:pPr>
                  <a:defRPr sz="1100" baseline="0">
                    <a:solidFill>
                      <a:srgbClr val="003B5C"/>
                    </a:solidFill>
                    <a:latin typeface="Trebuchet MS" pitchFamily="34" charset="0"/>
                    <a:cs typeface="Arial" pitchFamily="34" charset="0"/>
                  </a:defRPr>
                </a:pPr>
                <a:endParaRPr lang="en-US"/>
              </a:p>
            </c:txPr>
            <c:dLblPos val="b"/>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Sheet1!$A$2:$A$21</c:f>
              <c:strCache>
                <c:ptCount val="20"/>
                <c:pt idx="0">
                  <c:v>Oct-11</c:v>
                </c:pt>
                <c:pt idx="1">
                  <c:v>Jan-12</c:v>
                </c:pt>
                <c:pt idx="2">
                  <c:v>Apr-12</c:v>
                </c:pt>
                <c:pt idx="3">
                  <c:v>Aug-12</c:v>
                </c:pt>
                <c:pt idx="4">
                  <c:v>Jan-13</c:v>
                </c:pt>
                <c:pt idx="5">
                  <c:v>Jun-13</c:v>
                </c:pt>
                <c:pt idx="6">
                  <c:v>Oct-13</c:v>
                </c:pt>
                <c:pt idx="7">
                  <c:v>Feb-14</c:v>
                </c:pt>
                <c:pt idx="8">
                  <c:v>Jun-14</c:v>
                </c:pt>
                <c:pt idx="9">
                  <c:v>Sep-14</c:v>
                </c:pt>
                <c:pt idx="10">
                  <c:v>Jun-15</c:v>
                </c:pt>
                <c:pt idx="11">
                  <c:v>Nov-15</c:v>
                </c:pt>
                <c:pt idx="12">
                  <c:v>May-16</c:v>
                </c:pt>
                <c:pt idx="13">
                  <c:v>Dec-16</c:v>
                </c:pt>
                <c:pt idx="14">
                  <c:v>Apr-17</c:v>
                </c:pt>
                <c:pt idx="15">
                  <c:v>Nov-17</c:v>
                </c:pt>
                <c:pt idx="16">
                  <c:v>Jan-19</c:v>
                </c:pt>
                <c:pt idx="17">
                  <c:v>Jun-19</c:v>
                </c:pt>
                <c:pt idx="18">
                  <c:v>Dec-19</c:v>
                </c:pt>
                <c:pt idx="19">
                  <c:v>Sep-20</c:v>
                </c:pt>
              </c:strCache>
            </c:strRef>
          </c:cat>
          <c:val>
            <c:numRef>
              <c:f>Sheet1!$B$2:$B$21</c:f>
              <c:numCache>
                <c:formatCode>0%</c:formatCode>
                <c:ptCount val="20"/>
                <c:pt idx="0">
                  <c:v>0.45</c:v>
                </c:pt>
                <c:pt idx="1">
                  <c:v>0.62</c:v>
                </c:pt>
                <c:pt idx="2">
                  <c:v>0.32</c:v>
                </c:pt>
                <c:pt idx="3">
                  <c:v>0.3</c:v>
                </c:pt>
                <c:pt idx="4">
                  <c:v>0.19</c:v>
                </c:pt>
                <c:pt idx="5">
                  <c:v>0.19</c:v>
                </c:pt>
                <c:pt idx="6">
                  <c:v>0.16</c:v>
                </c:pt>
                <c:pt idx="7">
                  <c:v>0.47</c:v>
                </c:pt>
                <c:pt idx="8">
                  <c:v>0.28000000000000003</c:v>
                </c:pt>
                <c:pt idx="9">
                  <c:v>0.26</c:v>
                </c:pt>
                <c:pt idx="10">
                  <c:v>0.21</c:v>
                </c:pt>
                <c:pt idx="11">
                  <c:v>0.13</c:v>
                </c:pt>
                <c:pt idx="12">
                  <c:v>0.25</c:v>
                </c:pt>
                <c:pt idx="13">
                  <c:v>0.21</c:v>
                </c:pt>
                <c:pt idx="14">
                  <c:v>0.13</c:v>
                </c:pt>
                <c:pt idx="15">
                  <c:v>0.13</c:v>
                </c:pt>
                <c:pt idx="16">
                  <c:v>8.3214904419608604E-2</c:v>
                </c:pt>
                <c:pt idx="17">
                  <c:v>0.11603444715668582</c:v>
                </c:pt>
                <c:pt idx="18">
                  <c:v>0.23239881539980259</c:v>
                </c:pt>
                <c:pt idx="19">
                  <c:v>8.7795063007906987E-2</c:v>
                </c:pt>
              </c:numCache>
            </c:numRef>
          </c:val>
          <c:smooth val="0"/>
          <c:extLst>
            <c:ext xmlns:c16="http://schemas.microsoft.com/office/drawing/2014/chart" uri="{C3380CC4-5D6E-409C-BE32-E72D297353CC}">
              <c16:uniqueId val="{00000000-5AA3-479B-90C1-4C72C862820A}"/>
            </c:ext>
          </c:extLst>
        </c:ser>
        <c:ser>
          <c:idx val="1"/>
          <c:order val="1"/>
          <c:tx>
            <c:strRef>
              <c:f>Sheet1!$C$1</c:f>
              <c:strCache>
                <c:ptCount val="1"/>
                <c:pt idx="0">
                  <c:v>Wrong direction</c:v>
                </c:pt>
              </c:strCache>
            </c:strRef>
          </c:tx>
          <c:spPr>
            <a:ln w="44450">
              <a:solidFill>
                <a:srgbClr val="8FAE3D"/>
              </a:solidFill>
            </a:ln>
          </c:spPr>
          <c:marker>
            <c:symbol val="diamond"/>
            <c:size val="12"/>
            <c:spPr>
              <a:solidFill>
                <a:srgbClr val="8FAE3D"/>
              </a:solidFill>
              <a:ln>
                <a:solidFill>
                  <a:srgbClr val="8FAE3D"/>
                </a:solidFill>
              </a:ln>
            </c:spPr>
          </c:marker>
          <c:dLbls>
            <c:dLbl>
              <c:idx val="0"/>
              <c:layout>
                <c:manualLayout>
                  <c:x val="-3.4025302511568038E-2"/>
                  <c:y val="5.7553816621077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A3-479B-90C1-4C72C862820A}"/>
                </c:ext>
              </c:extLst>
            </c:dLbl>
            <c:dLbl>
              <c:idx val="1"/>
              <c:layout>
                <c:manualLayout>
                  <c:x val="-3.248453775844215E-2"/>
                  <c:y val="3.408004756300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A3-479B-90C1-4C72C862820A}"/>
                </c:ext>
              </c:extLst>
            </c:dLbl>
            <c:dLbl>
              <c:idx val="7"/>
              <c:layout>
                <c:manualLayout>
                  <c:x val="-2.7857141729971661E-2"/>
                  <c:y val="-6.4930908284124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A3-479B-90C1-4C72C862820A}"/>
                </c:ext>
              </c:extLst>
            </c:dLbl>
            <c:dLbl>
              <c:idx val="17"/>
              <c:layout>
                <c:manualLayout>
                  <c:x val="-1.4560226917038918E-2"/>
                  <c:y val="-3.8538894733585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34-4386-849C-A70FC8F8B42A}"/>
                </c:ext>
              </c:extLst>
            </c:dLbl>
            <c:dLbl>
              <c:idx val="18"/>
              <c:layout>
                <c:manualLayout>
                  <c:x val="-8.9437147716889102E-4"/>
                  <c:y val="-7.00427617831747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34-4386-849C-A70FC8F8B42A}"/>
                </c:ext>
              </c:extLst>
            </c:dLbl>
            <c:spPr>
              <a:noFill/>
              <a:ln>
                <a:noFill/>
              </a:ln>
              <a:effectLst/>
            </c:spPr>
            <c:txPr>
              <a:bodyPr anchor="t" anchorCtr="0"/>
              <a:lstStyle/>
              <a:p>
                <a:pPr>
                  <a:defRPr sz="1100" baseline="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Oct-11</c:v>
                </c:pt>
                <c:pt idx="1">
                  <c:v>Jan-12</c:v>
                </c:pt>
                <c:pt idx="2">
                  <c:v>Apr-12</c:v>
                </c:pt>
                <c:pt idx="3">
                  <c:v>Aug-12</c:v>
                </c:pt>
                <c:pt idx="4">
                  <c:v>Jan-13</c:v>
                </c:pt>
                <c:pt idx="5">
                  <c:v>Jun-13</c:v>
                </c:pt>
                <c:pt idx="6">
                  <c:v>Oct-13</c:v>
                </c:pt>
                <c:pt idx="7">
                  <c:v>Feb-14</c:v>
                </c:pt>
                <c:pt idx="8">
                  <c:v>Jun-14</c:v>
                </c:pt>
                <c:pt idx="9">
                  <c:v>Sep-14</c:v>
                </c:pt>
                <c:pt idx="10">
                  <c:v>Jun-15</c:v>
                </c:pt>
                <c:pt idx="11">
                  <c:v>Nov-15</c:v>
                </c:pt>
                <c:pt idx="12">
                  <c:v>May-16</c:v>
                </c:pt>
                <c:pt idx="13">
                  <c:v>Dec-16</c:v>
                </c:pt>
                <c:pt idx="14">
                  <c:v>Apr-17</c:v>
                </c:pt>
                <c:pt idx="15">
                  <c:v>Nov-17</c:v>
                </c:pt>
                <c:pt idx="16">
                  <c:v>Jan-19</c:v>
                </c:pt>
                <c:pt idx="17">
                  <c:v>Jun-19</c:v>
                </c:pt>
                <c:pt idx="18">
                  <c:v>Dec-19</c:v>
                </c:pt>
                <c:pt idx="19">
                  <c:v>Sep-20</c:v>
                </c:pt>
              </c:strCache>
            </c:strRef>
          </c:cat>
          <c:val>
            <c:numRef>
              <c:f>Sheet1!$C$2:$C$21</c:f>
              <c:numCache>
                <c:formatCode>0%</c:formatCode>
                <c:ptCount val="20"/>
                <c:pt idx="0">
                  <c:v>0.44</c:v>
                </c:pt>
                <c:pt idx="1">
                  <c:v>0.3</c:v>
                </c:pt>
                <c:pt idx="2">
                  <c:v>0.61</c:v>
                </c:pt>
                <c:pt idx="3">
                  <c:v>0.67</c:v>
                </c:pt>
                <c:pt idx="4">
                  <c:v>0.77</c:v>
                </c:pt>
                <c:pt idx="5">
                  <c:v>0.77</c:v>
                </c:pt>
                <c:pt idx="6">
                  <c:v>0.79</c:v>
                </c:pt>
                <c:pt idx="7">
                  <c:v>0.48</c:v>
                </c:pt>
                <c:pt idx="8">
                  <c:v>0.67</c:v>
                </c:pt>
                <c:pt idx="9">
                  <c:v>0.68</c:v>
                </c:pt>
                <c:pt idx="10">
                  <c:v>0.72</c:v>
                </c:pt>
                <c:pt idx="11">
                  <c:v>0.83</c:v>
                </c:pt>
                <c:pt idx="12">
                  <c:v>0.71</c:v>
                </c:pt>
                <c:pt idx="13">
                  <c:v>0.72</c:v>
                </c:pt>
                <c:pt idx="14">
                  <c:v>0.83</c:v>
                </c:pt>
                <c:pt idx="15">
                  <c:v>0.83</c:v>
                </c:pt>
                <c:pt idx="16">
                  <c:v>0.86627152402408225</c:v>
                </c:pt>
                <c:pt idx="17">
                  <c:v>0.83600287111895155</c:v>
                </c:pt>
                <c:pt idx="18">
                  <c:v>0.66538005923000931</c:v>
                </c:pt>
                <c:pt idx="19">
                  <c:v>0.86688638035360355</c:v>
                </c:pt>
              </c:numCache>
            </c:numRef>
          </c:val>
          <c:smooth val="0"/>
          <c:extLst>
            <c:ext xmlns:c16="http://schemas.microsoft.com/office/drawing/2014/chart" uri="{C3380CC4-5D6E-409C-BE32-E72D297353CC}">
              <c16:uniqueId val="{00000001-5AA3-479B-90C1-4C72C862820A}"/>
            </c:ext>
          </c:extLst>
        </c:ser>
        <c:ser>
          <c:idx val="2"/>
          <c:order val="2"/>
          <c:tx>
            <c:strRef>
              <c:f>Sheet1!$D$1</c:f>
              <c:strCache>
                <c:ptCount val="1"/>
                <c:pt idx="0">
                  <c:v>Don't know/Refused</c:v>
                </c:pt>
              </c:strCache>
            </c:strRef>
          </c:tx>
          <c:spPr>
            <a:ln w="44450">
              <a:solidFill>
                <a:srgbClr val="ADADB0"/>
              </a:solidFill>
            </a:ln>
          </c:spPr>
          <c:marker>
            <c:symbol val="triangle"/>
            <c:size val="12"/>
            <c:spPr>
              <a:solidFill>
                <a:srgbClr val="ADADB0"/>
              </a:solidFill>
              <a:ln>
                <a:noFill/>
              </a:ln>
            </c:spPr>
          </c:marker>
          <c:dLbls>
            <c:dLbl>
              <c:idx val="1"/>
              <c:layout>
                <c:manualLayout>
                  <c:x val="-2.8018867695622611E-2"/>
                  <c:y val="3.3578034690381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AA3-479B-90C1-4C72C862820A}"/>
                </c:ext>
              </c:extLst>
            </c:dLbl>
            <c:dLbl>
              <c:idx val="2"/>
              <c:layout>
                <c:manualLayout>
                  <c:x val="-2.8018867695622611E-2"/>
                  <c:y val="3.6183495860086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AA3-479B-90C1-4C72C862820A}"/>
                </c:ext>
              </c:extLst>
            </c:dLbl>
            <c:dLbl>
              <c:idx val="3"/>
              <c:layout>
                <c:manualLayout>
                  <c:x val="-2.4937338189371099E-2"/>
                  <c:y val="-2.8953033382522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AA3-479B-90C1-4C72C862820A}"/>
                </c:ext>
              </c:extLst>
            </c:dLbl>
            <c:dLbl>
              <c:idx val="4"/>
              <c:layout>
                <c:manualLayout>
                  <c:x val="-2.9559632448748388E-2"/>
                  <c:y val="-2.8953033382522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A3-479B-90C1-4C72C862820A}"/>
                </c:ext>
              </c:extLst>
            </c:dLbl>
            <c:dLbl>
              <c:idx val="5"/>
              <c:layout>
                <c:manualLayout>
                  <c:x val="-2.9559632448748402E-2"/>
                  <c:y val="-3.1558494552226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A3-479B-90C1-4C72C862820A}"/>
                </c:ext>
              </c:extLst>
            </c:dLbl>
            <c:dLbl>
              <c:idx val="6"/>
              <c:layout>
                <c:manualLayout>
                  <c:x val="-2.8018867695622611E-2"/>
                  <c:y val="-2.1136649873409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A3-479B-90C1-4C72C862820A}"/>
                </c:ext>
              </c:extLst>
            </c:dLbl>
            <c:dLbl>
              <c:idx val="7"/>
              <c:layout>
                <c:manualLayout>
                  <c:x val="-2.9559632448748454E-2"/>
                  <c:y val="-2.3742111043113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A3-479B-90C1-4C72C862820A}"/>
                </c:ext>
              </c:extLst>
            </c:dLbl>
            <c:dLbl>
              <c:idx val="8"/>
              <c:layout>
                <c:manualLayout>
                  <c:x val="-2.8018867695622451E-2"/>
                  <c:y val="2.8367112350973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A3-479B-90C1-4C72C862820A}"/>
                </c:ext>
              </c:extLst>
            </c:dLbl>
            <c:dLbl>
              <c:idx val="9"/>
              <c:layout>
                <c:manualLayout>
                  <c:x val="-2.8018867695622611E-2"/>
                  <c:y val="3.6183495860086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A3-479B-90C1-4C72C862820A}"/>
                </c:ext>
              </c:extLst>
            </c:dLbl>
            <c:dLbl>
              <c:idx val="10"/>
              <c:layout>
                <c:manualLayout>
                  <c:x val="-2.8018867695622611E-2"/>
                  <c:y val="3.6183495860086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A3-479B-90C1-4C72C862820A}"/>
                </c:ext>
              </c:extLst>
            </c:dLbl>
            <c:dLbl>
              <c:idx val="11"/>
              <c:layout>
                <c:manualLayout>
                  <c:x val="-4.6508044733132282E-2"/>
                  <c:y val="1.5339806502451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A3-479B-90C1-4C72C862820A}"/>
                </c:ext>
              </c:extLst>
            </c:dLbl>
            <c:dLbl>
              <c:idx val="12"/>
              <c:layout>
                <c:manualLayout>
                  <c:x val="-5.2671103745635502E-2"/>
                  <c:y val="2.055072884186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A3-479B-90C1-4C72C862820A}"/>
                </c:ext>
              </c:extLst>
            </c:dLbl>
            <c:dLbl>
              <c:idx val="13"/>
              <c:layout>
                <c:manualLayout>
                  <c:x val="-2.8018867695622611E-2"/>
                  <c:y val="3.6183495860086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A3-479B-90C1-4C72C862820A}"/>
                </c:ext>
              </c:extLst>
            </c:dLbl>
            <c:dLbl>
              <c:idx val="14"/>
              <c:layout>
                <c:manualLayout>
                  <c:x val="-2.4937338189371099E-2"/>
                  <c:y val="2.8367112350973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AA3-479B-90C1-4C72C862820A}"/>
                </c:ext>
              </c:extLst>
            </c:dLbl>
            <c:dLbl>
              <c:idx val="17"/>
              <c:layout>
                <c:manualLayout>
                  <c:x val="-9.5296906581127938E-3"/>
                  <c:y val="2.15298740372486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34-4386-849C-A70FC8F8B42A}"/>
                </c:ext>
              </c:extLst>
            </c:dLbl>
            <c:dLbl>
              <c:idx val="19"/>
              <c:layout>
                <c:manualLayout>
                  <c:x val="-1.6459977725636999E-2"/>
                  <c:y val="2.1558906514658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2C-48D3-9BDB-478E10C1D48C}"/>
                </c:ext>
              </c:extLst>
            </c:dLbl>
            <c:spPr>
              <a:noFill/>
              <a:ln>
                <a:noFill/>
              </a:ln>
              <a:effectLst/>
            </c:spPr>
            <c:txPr>
              <a:bodyPr/>
              <a:lstStyle/>
              <a:p>
                <a:pPr>
                  <a:defRPr sz="1100" baseline="0">
                    <a:solidFill>
                      <a:srgbClr val="7E7E8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Oct-11</c:v>
                </c:pt>
                <c:pt idx="1">
                  <c:v>Jan-12</c:v>
                </c:pt>
                <c:pt idx="2">
                  <c:v>Apr-12</c:v>
                </c:pt>
                <c:pt idx="3">
                  <c:v>Aug-12</c:v>
                </c:pt>
                <c:pt idx="4">
                  <c:v>Jan-13</c:v>
                </c:pt>
                <c:pt idx="5">
                  <c:v>Jun-13</c:v>
                </c:pt>
                <c:pt idx="6">
                  <c:v>Oct-13</c:v>
                </c:pt>
                <c:pt idx="7">
                  <c:v>Feb-14</c:v>
                </c:pt>
                <c:pt idx="8">
                  <c:v>Jun-14</c:v>
                </c:pt>
                <c:pt idx="9">
                  <c:v>Sep-14</c:v>
                </c:pt>
                <c:pt idx="10">
                  <c:v>Jun-15</c:v>
                </c:pt>
                <c:pt idx="11">
                  <c:v>Nov-15</c:v>
                </c:pt>
                <c:pt idx="12">
                  <c:v>May-16</c:v>
                </c:pt>
                <c:pt idx="13">
                  <c:v>Dec-16</c:v>
                </c:pt>
                <c:pt idx="14">
                  <c:v>Apr-17</c:v>
                </c:pt>
                <c:pt idx="15">
                  <c:v>Nov-17</c:v>
                </c:pt>
                <c:pt idx="16">
                  <c:v>Jan-19</c:v>
                </c:pt>
                <c:pt idx="17">
                  <c:v>Jun-19</c:v>
                </c:pt>
                <c:pt idx="18">
                  <c:v>Dec-19</c:v>
                </c:pt>
                <c:pt idx="19">
                  <c:v>Sep-20</c:v>
                </c:pt>
              </c:strCache>
            </c:strRef>
          </c:cat>
          <c:val>
            <c:numRef>
              <c:f>Sheet1!$D$2:$D$21</c:f>
              <c:numCache>
                <c:formatCode>0%</c:formatCode>
                <c:ptCount val="20"/>
                <c:pt idx="0">
                  <c:v>0.11</c:v>
                </c:pt>
                <c:pt idx="1">
                  <c:v>0.08</c:v>
                </c:pt>
                <c:pt idx="2">
                  <c:v>7.0000000000000007E-2</c:v>
                </c:pt>
                <c:pt idx="3">
                  <c:v>0.03</c:v>
                </c:pt>
                <c:pt idx="4">
                  <c:v>0.04</c:v>
                </c:pt>
                <c:pt idx="5">
                  <c:v>0.04</c:v>
                </c:pt>
                <c:pt idx="6">
                  <c:v>0.05</c:v>
                </c:pt>
                <c:pt idx="7">
                  <c:v>0.05</c:v>
                </c:pt>
                <c:pt idx="8">
                  <c:v>0.05</c:v>
                </c:pt>
                <c:pt idx="9">
                  <c:v>0.06</c:v>
                </c:pt>
                <c:pt idx="10">
                  <c:v>0.06</c:v>
                </c:pt>
                <c:pt idx="11">
                  <c:v>0.03</c:v>
                </c:pt>
                <c:pt idx="12">
                  <c:v>0.04</c:v>
                </c:pt>
                <c:pt idx="13">
                  <c:v>7.0000000000000007E-2</c:v>
                </c:pt>
                <c:pt idx="14">
                  <c:v>0.05</c:v>
                </c:pt>
                <c:pt idx="15">
                  <c:v>0.04</c:v>
                </c:pt>
                <c:pt idx="16">
                  <c:v>5.051357155630929E-2</c:v>
                </c:pt>
                <c:pt idx="17">
                  <c:v>4.7579983593109103E-2</c:v>
                </c:pt>
                <c:pt idx="18">
                  <c:v>0.10180651530108586</c:v>
                </c:pt>
                <c:pt idx="19">
                  <c:v>4.4457175283518176E-2</c:v>
                </c:pt>
              </c:numCache>
            </c:numRef>
          </c:val>
          <c:smooth val="0"/>
          <c:extLst>
            <c:ext xmlns:c16="http://schemas.microsoft.com/office/drawing/2014/chart" uri="{C3380CC4-5D6E-409C-BE32-E72D297353CC}">
              <c16:uniqueId val="{00000002-5AA3-479B-90C1-4C72C862820A}"/>
            </c:ext>
          </c:extLst>
        </c:ser>
        <c:dLbls>
          <c:showLegendKey val="0"/>
          <c:showVal val="0"/>
          <c:showCatName val="0"/>
          <c:showSerName val="0"/>
          <c:showPercent val="0"/>
          <c:showBubbleSize val="0"/>
        </c:dLbls>
        <c:marker val="1"/>
        <c:smooth val="0"/>
        <c:axId val="317663744"/>
        <c:axId val="317661392"/>
      </c:lineChart>
      <c:catAx>
        <c:axId val="317663744"/>
        <c:scaling>
          <c:orientation val="minMax"/>
        </c:scaling>
        <c:delete val="0"/>
        <c:axPos val="b"/>
        <c:numFmt formatCode="General" sourceLinked="0"/>
        <c:majorTickMark val="out"/>
        <c:minorTickMark val="none"/>
        <c:tickLblPos val="nextTo"/>
        <c:txPr>
          <a:bodyPr rot="-5400000" vert="horz"/>
          <a:lstStyle/>
          <a:p>
            <a:pPr>
              <a:defRPr sz="1100" strike="noStrike" baseline="0">
                <a:latin typeface="Trebuchet MS" pitchFamily="34" charset="0"/>
                <a:cs typeface="Arial" pitchFamily="34" charset="0"/>
              </a:defRPr>
            </a:pPr>
            <a:endParaRPr lang="en-US"/>
          </a:p>
        </c:txPr>
        <c:crossAx val="317661392"/>
        <c:crosses val="autoZero"/>
        <c:auto val="1"/>
        <c:lblAlgn val="ctr"/>
        <c:lblOffset val="150"/>
        <c:noMultiLvlLbl val="0"/>
      </c:catAx>
      <c:valAx>
        <c:axId val="317661392"/>
        <c:scaling>
          <c:orientation val="minMax"/>
          <c:max val="1"/>
          <c:min val="0"/>
        </c:scaling>
        <c:delete val="0"/>
        <c:axPos val="l"/>
        <c:majorGridlines/>
        <c:numFmt formatCode="0%" sourceLinked="1"/>
        <c:majorTickMark val="out"/>
        <c:minorTickMark val="none"/>
        <c:tickLblPos val="nextTo"/>
        <c:txPr>
          <a:bodyPr/>
          <a:lstStyle/>
          <a:p>
            <a:pPr>
              <a:defRPr sz="1200" baseline="0">
                <a:latin typeface="Trebuchet MS" pitchFamily="34" charset="0"/>
              </a:defRPr>
            </a:pPr>
            <a:endParaRPr lang="en-US"/>
          </a:p>
        </c:txPr>
        <c:crossAx val="317663744"/>
        <c:crosses val="autoZero"/>
        <c:crossBetween val="between"/>
        <c:majorUnit val="0.1"/>
      </c:valAx>
    </c:plotArea>
    <c:legend>
      <c:legendPos val="b"/>
      <c:legendEntry>
        <c:idx val="1"/>
        <c:txPr>
          <a:bodyPr/>
          <a:lstStyle/>
          <a:p>
            <a:pPr>
              <a:defRPr sz="1100" baseline="0">
                <a:solidFill>
                  <a:schemeClr val="tx2"/>
                </a:solidFill>
              </a:defRPr>
            </a:pPr>
            <a:endParaRPr lang="en-US"/>
          </a:p>
        </c:txPr>
      </c:legendEntry>
      <c:legendEntry>
        <c:idx val="2"/>
        <c:txPr>
          <a:bodyPr/>
          <a:lstStyle/>
          <a:p>
            <a:pPr>
              <a:defRPr sz="1100" baseline="0">
                <a:solidFill>
                  <a:schemeClr val="tx2"/>
                </a:solidFill>
              </a:defRPr>
            </a:pPr>
            <a:endParaRPr lang="en-US"/>
          </a:p>
        </c:txPr>
      </c:legendEntry>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3B5C"/>
            </a:solidFill>
            <a:ln>
              <a:noFill/>
            </a:ln>
            <a:effectLst/>
          </c:spPr>
          <c:invertIfNegative val="0"/>
          <c:dPt>
            <c:idx val="4"/>
            <c:invertIfNegative val="0"/>
            <c:bubble3D val="0"/>
            <c:spPr>
              <a:solidFill>
                <a:srgbClr val="003B5C"/>
              </a:solidFill>
              <a:ln>
                <a:noFill/>
              </a:ln>
              <a:effectLst/>
            </c:spPr>
            <c:extLst>
              <c:ext xmlns:c16="http://schemas.microsoft.com/office/drawing/2014/chart" uri="{C3380CC4-5D6E-409C-BE32-E72D297353CC}">
                <c16:uniqueId val="{00000001-215A-4E64-A196-B6DFFD994422}"/>
              </c:ext>
            </c:extLst>
          </c:dPt>
          <c:dPt>
            <c:idx val="7"/>
            <c:invertIfNegative val="0"/>
            <c:bubble3D val="0"/>
            <c:spPr>
              <a:solidFill>
                <a:srgbClr val="ADADB0"/>
              </a:solidFill>
              <a:ln>
                <a:noFill/>
              </a:ln>
              <a:effectLst/>
            </c:spPr>
            <c:extLst>
              <c:ext xmlns:c16="http://schemas.microsoft.com/office/drawing/2014/chart" uri="{C3380CC4-5D6E-409C-BE32-E72D297353CC}">
                <c16:uniqueId val="{00000003-215A-4E64-A196-B6DFFD99442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Poverty and necessity</c:v>
                </c:pt>
                <c:pt idx="1">
                  <c:v>Lack of government control and oversight</c:v>
                </c:pt>
                <c:pt idx="2">
                  <c:v>The actions of business leaders and oligarchs</c:v>
                </c:pt>
                <c:pt idx="3">
                  <c:v>Education levels of citizens</c:v>
                </c:pt>
                <c:pt idx="4">
                  <c:v>Custom and history</c:v>
                </c:pt>
                <c:pt idx="5">
                  <c:v>There is no corruption</c:v>
                </c:pt>
                <c:pt idx="6">
                  <c:v>Other</c:v>
                </c:pt>
                <c:pt idx="7">
                  <c:v>Don’t know/Refused</c:v>
                </c:pt>
              </c:strCache>
            </c:strRef>
          </c:cat>
          <c:val>
            <c:numRef>
              <c:f>Feuil1!$B$2:$B$9</c:f>
              <c:numCache>
                <c:formatCode>0%</c:formatCode>
                <c:ptCount val="8"/>
                <c:pt idx="0">
                  <c:v>0.33591841770630265</c:v>
                </c:pt>
                <c:pt idx="1">
                  <c:v>0.30692299993476918</c:v>
                </c:pt>
                <c:pt idx="2">
                  <c:v>0.20740833615475293</c:v>
                </c:pt>
                <c:pt idx="3">
                  <c:v>7.5215897220826125E-2</c:v>
                </c:pt>
                <c:pt idx="4">
                  <c:v>2.7622239064079263E-2</c:v>
                </c:pt>
                <c:pt idx="5">
                  <c:v>1.2322517574589249E-2</c:v>
                </c:pt>
                <c:pt idx="6">
                  <c:v>2.1432594365952243E-2</c:v>
                </c:pt>
                <c:pt idx="7">
                  <c:v>1.3156997978728099E-2</c:v>
                </c:pt>
              </c:numCache>
            </c:numRef>
          </c:val>
          <c:extLst>
            <c:ext xmlns:c16="http://schemas.microsoft.com/office/drawing/2014/chart" uri="{C3380CC4-5D6E-409C-BE32-E72D297353CC}">
              <c16:uniqueId val="{00000004-215A-4E64-A196-B6DFFD994422}"/>
            </c:ext>
          </c:extLst>
        </c:ser>
        <c:dLbls>
          <c:dLblPos val="outEnd"/>
          <c:showLegendKey val="0"/>
          <c:showVal val="1"/>
          <c:showCatName val="0"/>
          <c:showSerName val="0"/>
          <c:showPercent val="0"/>
          <c:showBubbleSize val="0"/>
        </c:dLbls>
        <c:gapWidth val="109"/>
        <c:overlap val="10"/>
        <c:axId val="349185704"/>
        <c:axId val="349186880"/>
      </c:barChart>
      <c:dateAx>
        <c:axId val="349185704"/>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marL="0" algn="l" defTabSz="914400" rtl="0" eaLnBrk="1" latinLnBrk="0" hangingPunct="1">
              <a:defRPr lang="fr-FR" sz="1400" b="0" i="0" u="none" strike="noStrike" kern="1200" baseline="0">
                <a:solidFill>
                  <a:schemeClr val="tx1"/>
                </a:solidFill>
                <a:latin typeface="+mn-lt"/>
                <a:ea typeface="+mn-ea"/>
                <a:cs typeface="+mn-cs"/>
              </a:defRPr>
            </a:pPr>
            <a:endParaRPr lang="en-US"/>
          </a:p>
        </c:txPr>
        <c:crossAx val="349186880"/>
        <c:crosses val="autoZero"/>
        <c:auto val="0"/>
        <c:lblOffset val="100"/>
        <c:baseTimeUnit val="days"/>
      </c:dateAx>
      <c:valAx>
        <c:axId val="349186880"/>
        <c:scaling>
          <c:orientation val="minMax"/>
        </c:scaling>
        <c:delete val="1"/>
        <c:axPos val="t"/>
        <c:numFmt formatCode="0%" sourceLinked="1"/>
        <c:majorTickMark val="none"/>
        <c:minorTickMark val="none"/>
        <c:tickLblPos val="nextTo"/>
        <c:crossAx val="349185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3B5C"/>
            </a:solidFill>
            <a:ln>
              <a:noFill/>
            </a:ln>
            <a:effectLst/>
          </c:spPr>
          <c:invertIfNegative val="0"/>
          <c:dPt>
            <c:idx val="4"/>
            <c:invertIfNegative val="0"/>
            <c:bubble3D val="0"/>
            <c:spPr>
              <a:solidFill>
                <a:srgbClr val="003B5C"/>
              </a:solidFill>
              <a:ln>
                <a:noFill/>
              </a:ln>
              <a:effectLst/>
            </c:spPr>
            <c:extLst>
              <c:ext xmlns:c16="http://schemas.microsoft.com/office/drawing/2014/chart" uri="{C3380CC4-5D6E-409C-BE32-E72D297353CC}">
                <c16:uniqueId val="{00000001-D711-4993-A6F6-F299ADBBE01A}"/>
              </c:ext>
            </c:extLst>
          </c:dPt>
          <c:dPt>
            <c:idx val="7"/>
            <c:invertIfNegative val="0"/>
            <c:bubble3D val="0"/>
            <c:spPr>
              <a:solidFill>
                <a:srgbClr val="003B5C"/>
              </a:solidFill>
              <a:ln>
                <a:noFill/>
              </a:ln>
              <a:effectLst/>
            </c:spPr>
            <c:extLst>
              <c:ext xmlns:c16="http://schemas.microsoft.com/office/drawing/2014/chart" uri="{C3380CC4-5D6E-409C-BE32-E72D297353CC}">
                <c16:uniqueId val="{00000003-D711-4993-A6F6-F299ADBBE01A}"/>
              </c:ext>
            </c:extLst>
          </c:dPt>
          <c:dPt>
            <c:idx val="8"/>
            <c:invertIfNegative val="0"/>
            <c:bubble3D val="0"/>
            <c:spPr>
              <a:solidFill>
                <a:srgbClr val="ADADB0"/>
              </a:solidFill>
              <a:ln>
                <a:noFill/>
              </a:ln>
              <a:effectLst/>
            </c:spPr>
            <c:extLst>
              <c:ext xmlns:c16="http://schemas.microsoft.com/office/drawing/2014/chart" uri="{C3380CC4-5D6E-409C-BE32-E72D297353CC}">
                <c16:uniqueId val="{00000005-D711-4993-A6F6-F299ADBBE01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Acting in self-interest instead of interest of citizens</c:v>
                </c:pt>
                <c:pt idx="1">
                  <c:v>Stealing or deliberately mismanaging funds</c:v>
                </c:pt>
                <c:pt idx="2">
                  <c:v>Soliciting bribes or gifts</c:v>
                </c:pt>
                <c:pt idx="3">
                  <c:v>Making decisions based on connections as opposed to merit</c:v>
                </c:pt>
                <c:pt idx="4">
                  <c:v>Failure to investigate or prosecute wrongdoing</c:v>
                </c:pt>
                <c:pt idx="5">
                  <c:v>Extortion</c:v>
                </c:pt>
                <c:pt idx="6">
                  <c:v>Other</c:v>
                </c:pt>
                <c:pt idx="7">
                  <c:v>None of these exist in our country</c:v>
                </c:pt>
                <c:pt idx="8">
                  <c:v>Don’t know/Refused</c:v>
                </c:pt>
              </c:strCache>
            </c:strRef>
          </c:cat>
          <c:val>
            <c:numRef>
              <c:f>Feuil1!$B$2:$B$10</c:f>
              <c:numCache>
                <c:formatCode>0%</c:formatCode>
                <c:ptCount val="9"/>
                <c:pt idx="0">
                  <c:v>0.27869041210404349</c:v>
                </c:pt>
                <c:pt idx="1">
                  <c:v>0.26550796819031652</c:v>
                </c:pt>
                <c:pt idx="2">
                  <c:v>0.22662800257327911</c:v>
                </c:pt>
                <c:pt idx="3">
                  <c:v>7.986494382317115E-2</c:v>
                </c:pt>
                <c:pt idx="4">
                  <c:v>4.5951546918468283E-2</c:v>
                </c:pt>
                <c:pt idx="5">
                  <c:v>4.3750498501041651E-2</c:v>
                </c:pt>
                <c:pt idx="6">
                  <c:v>9.0176308955327474E-3</c:v>
                </c:pt>
                <c:pt idx="7">
                  <c:v>1.5439639725318682E-2</c:v>
                </c:pt>
                <c:pt idx="8">
                  <c:v>3.5149357268828355E-2</c:v>
                </c:pt>
              </c:numCache>
            </c:numRef>
          </c:val>
          <c:extLst>
            <c:ext xmlns:c16="http://schemas.microsoft.com/office/drawing/2014/chart" uri="{C3380CC4-5D6E-409C-BE32-E72D297353CC}">
              <c16:uniqueId val="{00000006-D711-4993-A6F6-F299ADBBE01A}"/>
            </c:ext>
          </c:extLst>
        </c:ser>
        <c:dLbls>
          <c:dLblPos val="outEnd"/>
          <c:showLegendKey val="0"/>
          <c:showVal val="1"/>
          <c:showCatName val="0"/>
          <c:showSerName val="0"/>
          <c:showPercent val="0"/>
          <c:showBubbleSize val="0"/>
        </c:dLbls>
        <c:gapWidth val="109"/>
        <c:overlap val="10"/>
        <c:axId val="349186096"/>
        <c:axId val="349186488"/>
      </c:barChart>
      <c:dateAx>
        <c:axId val="349186096"/>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marL="0" algn="l" defTabSz="914400" rtl="0" eaLnBrk="1" latinLnBrk="0" hangingPunct="1">
              <a:defRPr lang="fr-FR" sz="1400" b="0" i="0" u="none" strike="noStrike" kern="1200" baseline="0">
                <a:solidFill>
                  <a:schemeClr val="tx1"/>
                </a:solidFill>
                <a:latin typeface="+mn-lt"/>
                <a:ea typeface="+mn-ea"/>
                <a:cs typeface="+mn-cs"/>
              </a:defRPr>
            </a:pPr>
            <a:endParaRPr lang="en-US"/>
          </a:p>
        </c:txPr>
        <c:crossAx val="349186488"/>
        <c:crosses val="autoZero"/>
        <c:auto val="0"/>
        <c:lblOffset val="100"/>
        <c:baseTimeUnit val="days"/>
      </c:dateAx>
      <c:valAx>
        <c:axId val="349186488"/>
        <c:scaling>
          <c:orientation val="minMax"/>
        </c:scaling>
        <c:delete val="1"/>
        <c:axPos val="t"/>
        <c:numFmt formatCode="0%" sourceLinked="1"/>
        <c:majorTickMark val="none"/>
        <c:minorTickMark val="none"/>
        <c:tickLblPos val="nextTo"/>
        <c:crossAx val="34918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3B5C"/>
            </a:solidFill>
            <a:ln>
              <a:noFill/>
            </a:ln>
            <a:effectLst/>
          </c:spPr>
          <c:invertIfNegative val="0"/>
          <c:dPt>
            <c:idx val="4"/>
            <c:invertIfNegative val="0"/>
            <c:bubble3D val="0"/>
            <c:spPr>
              <a:solidFill>
                <a:srgbClr val="ADADB0"/>
              </a:solidFill>
              <a:ln>
                <a:noFill/>
              </a:ln>
              <a:effectLst/>
            </c:spPr>
            <c:extLst>
              <c:ext xmlns:c16="http://schemas.microsoft.com/office/drawing/2014/chart" uri="{C3380CC4-5D6E-409C-BE32-E72D297353CC}">
                <c16:uniqueId val="{00000001-393C-4D92-A9F0-42E62088C79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Very important</c:v>
                </c:pt>
                <c:pt idx="1">
                  <c:v>Somewhat important</c:v>
                </c:pt>
                <c:pt idx="2">
                  <c:v>Somewhat unimportant</c:v>
                </c:pt>
                <c:pt idx="3">
                  <c:v>Very unimportant</c:v>
                </c:pt>
                <c:pt idx="4">
                  <c:v>Don’t know/Refused</c:v>
                </c:pt>
              </c:strCache>
            </c:strRef>
          </c:cat>
          <c:val>
            <c:numRef>
              <c:f>Feuil1!$B$2:$B$6</c:f>
              <c:numCache>
                <c:formatCode>0%</c:formatCode>
                <c:ptCount val="5"/>
                <c:pt idx="0">
                  <c:v>0.63357142551638068</c:v>
                </c:pt>
                <c:pt idx="1">
                  <c:v>0.11394730194286844</c:v>
                </c:pt>
                <c:pt idx="2">
                  <c:v>3.9583899009513909E-2</c:v>
                </c:pt>
                <c:pt idx="3">
                  <c:v>0.19602783805429927</c:v>
                </c:pt>
                <c:pt idx="4">
                  <c:v>1.6869535476937692E-2</c:v>
                </c:pt>
              </c:numCache>
            </c:numRef>
          </c:val>
          <c:extLst>
            <c:ext xmlns:c16="http://schemas.microsoft.com/office/drawing/2014/chart" uri="{C3380CC4-5D6E-409C-BE32-E72D297353CC}">
              <c16:uniqueId val="{00000002-393C-4D92-A9F0-42E62088C79C}"/>
            </c:ext>
          </c:extLst>
        </c:ser>
        <c:dLbls>
          <c:dLblPos val="outEnd"/>
          <c:showLegendKey val="0"/>
          <c:showVal val="1"/>
          <c:showCatName val="0"/>
          <c:showSerName val="0"/>
          <c:showPercent val="0"/>
          <c:showBubbleSize val="0"/>
        </c:dLbls>
        <c:gapWidth val="109"/>
        <c:overlap val="10"/>
        <c:axId val="349190408"/>
        <c:axId val="349190800"/>
      </c:barChart>
      <c:dateAx>
        <c:axId val="349190408"/>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marL="0" algn="l" defTabSz="914400" rtl="0" eaLnBrk="1" latinLnBrk="0" hangingPunct="1">
              <a:defRPr lang="fr-FR" sz="1400" b="0" i="0" u="none" strike="noStrike" kern="1200" baseline="0">
                <a:solidFill>
                  <a:schemeClr val="tx1"/>
                </a:solidFill>
                <a:latin typeface="+mn-lt"/>
                <a:ea typeface="+mn-ea"/>
                <a:cs typeface="+mn-cs"/>
              </a:defRPr>
            </a:pPr>
            <a:endParaRPr lang="en-US"/>
          </a:p>
        </c:txPr>
        <c:crossAx val="349190800"/>
        <c:crosses val="autoZero"/>
        <c:auto val="0"/>
        <c:lblOffset val="100"/>
        <c:baseTimeUnit val="days"/>
      </c:dateAx>
      <c:valAx>
        <c:axId val="349190800"/>
        <c:scaling>
          <c:orientation val="minMax"/>
        </c:scaling>
        <c:delete val="1"/>
        <c:axPos val="t"/>
        <c:numFmt formatCode="0%" sourceLinked="1"/>
        <c:majorTickMark val="none"/>
        <c:minorTickMark val="none"/>
        <c:tickLblPos val="nextTo"/>
        <c:crossAx val="349190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66848902919346"/>
          <c:y val="2.8262674483533933E-2"/>
          <c:w val="0.51633151097080654"/>
          <c:h val="0.94818509678018781"/>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3B5C"/>
              </a:solidFill>
              <a:ln>
                <a:noFill/>
              </a:ln>
              <a:effectLst/>
            </c:spPr>
            <c:extLst>
              <c:ext xmlns:c16="http://schemas.microsoft.com/office/drawing/2014/chart" uri="{C3380CC4-5D6E-409C-BE32-E72D297353CC}">
                <c16:uniqueId val="{00000001-E326-47C0-AE3A-FD99821DEAD1}"/>
              </c:ext>
            </c:extLst>
          </c:dPt>
          <c:dPt>
            <c:idx val="2"/>
            <c:invertIfNegative val="0"/>
            <c:bubble3D val="0"/>
            <c:spPr>
              <a:solidFill>
                <a:srgbClr val="002060"/>
              </a:solidFill>
              <a:ln>
                <a:noFill/>
              </a:ln>
              <a:effectLst/>
            </c:spPr>
            <c:extLst>
              <c:ext xmlns:c16="http://schemas.microsoft.com/office/drawing/2014/chart" uri="{C3380CC4-5D6E-409C-BE32-E72D297353CC}">
                <c16:uniqueId val="{00000003-E326-47C0-AE3A-FD99821DEAD1}"/>
              </c:ext>
            </c:extLst>
          </c:dPt>
          <c:dPt>
            <c:idx val="14"/>
            <c:invertIfNegative val="0"/>
            <c:bubble3D val="0"/>
            <c:spPr>
              <a:solidFill>
                <a:srgbClr val="ADADB0"/>
              </a:solidFill>
              <a:ln>
                <a:noFill/>
              </a:ln>
              <a:effectLst/>
            </c:spPr>
            <c:extLst>
              <c:ext xmlns:c16="http://schemas.microsoft.com/office/drawing/2014/chart" uri="{C3380CC4-5D6E-409C-BE32-E72D297353CC}">
                <c16:uniqueId val="{00000005-E326-47C0-AE3A-FD99821DEAD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Feuil1!$A$2:$A$16</c:f>
              <c:strCache>
                <c:ptCount val="15"/>
                <c:pt idx="0">
                  <c:v>COVID-19</c:v>
                </c:pt>
                <c:pt idx="1">
                  <c:v>Economy—unemployment</c:v>
                </c:pt>
                <c:pt idx="2">
                  <c:v>Economy—cost of living, high prices</c:v>
                </c:pt>
                <c:pt idx="3">
                  <c:v>Corruption</c:v>
                </c:pt>
                <c:pt idx="4">
                  <c:v>Economy—other/general</c:v>
                </c:pt>
                <c:pt idx="5">
                  <c:v>Healthcare</c:v>
                </c:pt>
                <c:pt idx="6">
                  <c:v>Insecurity</c:v>
                </c:pt>
                <c:pt idx="7">
                  <c:v>Internal conflicts</c:v>
                </c:pt>
                <c:pt idx="8">
                  <c:v>Poverty</c:v>
                </c:pt>
                <c:pt idx="9">
                  <c:v>Crime/Public safety</c:v>
                </c:pt>
                <c:pt idx="10">
                  <c:v>Education</c:v>
                </c:pt>
                <c:pt idx="11">
                  <c:v>Economy—small business opportunities/access to loans</c:v>
                </c:pt>
                <c:pt idx="12">
                  <c:v>Terrorism</c:v>
                </c:pt>
                <c:pt idx="13">
                  <c:v>Other (political conflicts, political parties, strikes/sit-ins etc.)</c:v>
                </c:pt>
                <c:pt idx="14">
                  <c:v>Don't know/Refused</c:v>
                </c:pt>
              </c:strCache>
            </c:strRef>
          </c:cat>
          <c:val>
            <c:numRef>
              <c:f>Feuil1!$B$2:$B$16</c:f>
              <c:numCache>
                <c:formatCode>0%</c:formatCode>
                <c:ptCount val="15"/>
                <c:pt idx="0">
                  <c:v>0.24965806892751136</c:v>
                </c:pt>
                <c:pt idx="1">
                  <c:v>0.22881920640903933</c:v>
                </c:pt>
                <c:pt idx="2">
                  <c:v>0.15940599835135313</c:v>
                </c:pt>
                <c:pt idx="3">
                  <c:v>6.6739559620275321E-2</c:v>
                </c:pt>
                <c:pt idx="4">
                  <c:v>4.5584360329313858E-2</c:v>
                </c:pt>
                <c:pt idx="5">
                  <c:v>2.7212122604926246E-2</c:v>
                </c:pt>
                <c:pt idx="6">
                  <c:v>2.6082605487463904E-2</c:v>
                </c:pt>
                <c:pt idx="7">
                  <c:v>2.3496754150050102E-2</c:v>
                </c:pt>
                <c:pt idx="8">
                  <c:v>2.2332095153422257E-2</c:v>
                </c:pt>
                <c:pt idx="9">
                  <c:v>1.9093920612696862E-2</c:v>
                </c:pt>
                <c:pt idx="10">
                  <c:v>1.032614223882246E-2</c:v>
                </c:pt>
                <c:pt idx="11">
                  <c:v>7.686900465577102E-3</c:v>
                </c:pt>
                <c:pt idx="12">
                  <c:v>7.4043938530865194E-3</c:v>
                </c:pt>
                <c:pt idx="13">
                  <c:v>8.8164834574561118E-2</c:v>
                </c:pt>
                <c:pt idx="14">
                  <c:v>1.7993037221900227E-2</c:v>
                </c:pt>
              </c:numCache>
            </c:numRef>
          </c:val>
          <c:extLst>
            <c:ext xmlns:c16="http://schemas.microsoft.com/office/drawing/2014/chart" uri="{C3380CC4-5D6E-409C-BE32-E72D297353CC}">
              <c16:uniqueId val="{00000006-E326-47C0-AE3A-FD99821DEAD1}"/>
            </c:ext>
          </c:extLst>
        </c:ser>
        <c:dLbls>
          <c:dLblPos val="outEnd"/>
          <c:showLegendKey val="0"/>
          <c:showVal val="1"/>
          <c:showCatName val="0"/>
          <c:showSerName val="0"/>
          <c:showPercent val="0"/>
          <c:showBubbleSize val="0"/>
        </c:dLbls>
        <c:gapWidth val="182"/>
        <c:axId val="317662568"/>
        <c:axId val="346612144"/>
      </c:barChart>
      <c:catAx>
        <c:axId val="317662568"/>
        <c:scaling>
          <c:orientation val="maxMin"/>
        </c:scaling>
        <c:delete val="0"/>
        <c:axPos val="l"/>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6612144"/>
        <c:crosses val="autoZero"/>
        <c:auto val="1"/>
        <c:lblAlgn val="ctr"/>
        <c:lblOffset val="100"/>
        <c:noMultiLvlLbl val="0"/>
      </c:catAx>
      <c:valAx>
        <c:axId val="34661214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76625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3B5C"/>
            </a:solidFill>
            <a:ln>
              <a:noFill/>
            </a:ln>
            <a:effectLst/>
          </c:spPr>
          <c:invertIfNegative val="0"/>
          <c:dPt>
            <c:idx val="0"/>
            <c:invertIfNegative val="0"/>
            <c:bubble3D val="0"/>
            <c:spPr>
              <a:solidFill>
                <a:srgbClr val="ADADB0"/>
              </a:solidFill>
              <a:ln>
                <a:noFill/>
              </a:ln>
              <a:effectLst/>
            </c:spPr>
            <c:extLst>
              <c:ext xmlns:c16="http://schemas.microsoft.com/office/drawing/2014/chart" uri="{C3380CC4-5D6E-409C-BE32-E72D297353CC}">
                <c16:uniqueId val="{00000001-0E70-4B6F-AB09-44BD7E6A3EFF}"/>
              </c:ext>
            </c:extLst>
          </c:dPt>
          <c:dPt>
            <c:idx val="12"/>
            <c:invertIfNegative val="0"/>
            <c:bubble3D val="0"/>
            <c:spPr>
              <a:solidFill>
                <a:srgbClr val="003B5C"/>
              </a:solidFill>
              <a:ln>
                <a:noFill/>
              </a:ln>
              <a:effectLst/>
            </c:spPr>
            <c:extLst>
              <c:ext xmlns:c16="http://schemas.microsoft.com/office/drawing/2014/chart" uri="{C3380CC4-5D6E-409C-BE32-E72D297353CC}">
                <c16:uniqueId val="{00000003-0E70-4B6F-AB09-44BD7E6A3EFF}"/>
              </c:ext>
            </c:extLst>
          </c:dPt>
          <c:dLbls>
            <c:dLbl>
              <c:idx val="0"/>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70-4B6F-AB09-44BD7E6A3EF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Don't know/Refused</c:v>
                </c:pt>
                <c:pt idx="1">
                  <c:v>Development of southern and interior regions</c:v>
                </c:pt>
                <c:pt idx="2">
                  <c:v>Winning the war on terrorism</c:v>
                </c:pt>
                <c:pt idx="3">
                  <c:v>Improve service delivery (trash, roads, mail, etc.)</c:v>
                </c:pt>
                <c:pt idx="4">
                  <c:v>Security</c:v>
                </c:pt>
                <c:pt idx="5">
                  <c:v>Social reforms</c:v>
                </c:pt>
                <c:pt idx="6">
                  <c:v>Improve public services</c:v>
                </c:pt>
                <c:pt idx="7">
                  <c:v>Corruption and transparency</c:v>
                </c:pt>
                <c:pt idx="8">
                  <c:v>Living standards</c:v>
                </c:pt>
                <c:pt idx="9">
                  <c:v>Economic development and reform</c:v>
                </c:pt>
                <c:pt idx="10">
                  <c:v>Employment</c:v>
                </c:pt>
                <c:pt idx="11">
                  <c:v>Mitigating COVID-19</c:v>
                </c:pt>
                <c:pt idx="12">
                  <c:v>Youth employment/Opportunities for youth</c:v>
                </c:pt>
              </c:strCache>
            </c:strRef>
          </c:cat>
          <c:val>
            <c:numRef>
              <c:f>Feuil1!$B$2:$B$14</c:f>
              <c:numCache>
                <c:formatCode>0%</c:formatCode>
                <c:ptCount val="13"/>
                <c:pt idx="0" formatCode="0.0%">
                  <c:v>3.0238767882325383E-3</c:v>
                </c:pt>
                <c:pt idx="1">
                  <c:v>9.9772238596674313E-3</c:v>
                </c:pt>
                <c:pt idx="2">
                  <c:v>1.1824059530439201E-2</c:v>
                </c:pt>
                <c:pt idx="3">
                  <c:v>2.6812790844939583E-2</c:v>
                </c:pt>
                <c:pt idx="4">
                  <c:v>4.1527003545282444E-2</c:v>
                </c:pt>
                <c:pt idx="5">
                  <c:v>4.1740090373608686E-2</c:v>
                </c:pt>
                <c:pt idx="6">
                  <c:v>4.2734041398575548E-2</c:v>
                </c:pt>
                <c:pt idx="7">
                  <c:v>7.1546090120115147E-2</c:v>
                </c:pt>
                <c:pt idx="8">
                  <c:v>0.11426406296369127</c:v>
                </c:pt>
                <c:pt idx="9">
                  <c:v>0.11871195780187625</c:v>
                </c:pt>
                <c:pt idx="10">
                  <c:v>0.15383223564237225</c:v>
                </c:pt>
                <c:pt idx="11">
                  <c:v>0.16430686638118966</c:v>
                </c:pt>
                <c:pt idx="12">
                  <c:v>0.19969970075001003</c:v>
                </c:pt>
              </c:numCache>
            </c:numRef>
          </c:val>
          <c:extLst>
            <c:ext xmlns:c16="http://schemas.microsoft.com/office/drawing/2014/chart" uri="{C3380CC4-5D6E-409C-BE32-E72D297353CC}">
              <c16:uniqueId val="{00000004-0E70-4B6F-AB09-44BD7E6A3EFF}"/>
            </c:ext>
          </c:extLst>
        </c:ser>
        <c:dLbls>
          <c:dLblPos val="outEnd"/>
          <c:showLegendKey val="0"/>
          <c:showVal val="1"/>
          <c:showCatName val="0"/>
          <c:showSerName val="0"/>
          <c:showPercent val="0"/>
          <c:showBubbleSize val="0"/>
        </c:dLbls>
        <c:gapWidth val="182"/>
        <c:axId val="346609792"/>
        <c:axId val="346613712"/>
      </c:barChart>
      <c:catAx>
        <c:axId val="346609792"/>
        <c:scaling>
          <c:orientation val="minMax"/>
        </c:scaling>
        <c:delete val="0"/>
        <c:axPos val="l"/>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6613712"/>
        <c:crosses val="autoZero"/>
        <c:auto val="1"/>
        <c:lblAlgn val="ctr"/>
        <c:lblOffset val="100"/>
        <c:noMultiLvlLbl val="0"/>
      </c:catAx>
      <c:valAx>
        <c:axId val="346613712"/>
        <c:scaling>
          <c:orientation val="minMax"/>
        </c:scaling>
        <c:delete val="1"/>
        <c:axPos val="b"/>
        <c:numFmt formatCode="0.0%" sourceLinked="1"/>
        <c:majorTickMark val="out"/>
        <c:minorTickMark val="none"/>
        <c:tickLblPos val="nextTo"/>
        <c:crossAx val="3466097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9"/>
            <c:invertIfNegative val="0"/>
            <c:bubble3D val="0"/>
            <c:spPr>
              <a:solidFill>
                <a:srgbClr val="ADADB0"/>
              </a:solidFill>
              <a:ln>
                <a:noFill/>
              </a:ln>
              <a:effectLst/>
            </c:spPr>
            <c:extLst>
              <c:ext xmlns:c16="http://schemas.microsoft.com/office/drawing/2014/chart" uri="{C3380CC4-5D6E-409C-BE32-E72D297353CC}">
                <c16:uniqueId val="{00000001-E7AC-4704-90D9-86CE0402D91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Reduce corruption</c:v>
                </c:pt>
                <c:pt idx="1">
                  <c:v>Improve education/Vocational training</c:v>
                </c:pt>
                <c:pt idx="2">
                  <c:v>Increase foreign direct investment</c:v>
                </c:pt>
                <c:pt idx="3">
                  <c:v>Reduce government regulation</c:v>
                </c:pt>
                <c:pt idx="4">
                  <c:v>Expand public sector</c:v>
                </c:pt>
                <c:pt idx="5">
                  <c:v>End strikes/Sit-ins</c:v>
                </c:pt>
                <c:pt idx="6">
                  <c:v>Improve security</c:v>
                </c:pt>
                <c:pt idx="7">
                  <c:v>Increase tourism</c:v>
                </c:pt>
                <c:pt idx="8">
                  <c:v>Other</c:v>
                </c:pt>
                <c:pt idx="9">
                  <c:v>Don't know/Refused</c:v>
                </c:pt>
              </c:strCache>
            </c:strRef>
          </c:cat>
          <c:val>
            <c:numRef>
              <c:f>Feuil1!$B$2:$B$11</c:f>
              <c:numCache>
                <c:formatCode>0%</c:formatCode>
                <c:ptCount val="10"/>
                <c:pt idx="0">
                  <c:v>0.21794385461273513</c:v>
                </c:pt>
                <c:pt idx="1">
                  <c:v>0.20050540569414976</c:v>
                </c:pt>
                <c:pt idx="2">
                  <c:v>0.19049923649698336</c:v>
                </c:pt>
                <c:pt idx="3">
                  <c:v>0.10255578237491481</c:v>
                </c:pt>
                <c:pt idx="4">
                  <c:v>8.7949137968735075E-2</c:v>
                </c:pt>
                <c:pt idx="5">
                  <c:v>7.7475839095750815E-2</c:v>
                </c:pt>
                <c:pt idx="6">
                  <c:v>5.1684646526610506E-2</c:v>
                </c:pt>
                <c:pt idx="7">
                  <c:v>3.2083668937263894E-2</c:v>
                </c:pt>
                <c:pt idx="8">
                  <c:v>2.2410251604252994E-2</c:v>
                </c:pt>
                <c:pt idx="9">
                  <c:v>1.6892176688603596E-2</c:v>
                </c:pt>
              </c:numCache>
            </c:numRef>
          </c:val>
          <c:extLst>
            <c:ext xmlns:c16="http://schemas.microsoft.com/office/drawing/2014/chart" uri="{C3380CC4-5D6E-409C-BE32-E72D297353CC}">
              <c16:uniqueId val="{00000002-E7AC-4704-90D9-86CE0402D919}"/>
            </c:ext>
          </c:extLst>
        </c:ser>
        <c:dLbls>
          <c:dLblPos val="outEnd"/>
          <c:showLegendKey val="0"/>
          <c:showVal val="1"/>
          <c:showCatName val="0"/>
          <c:showSerName val="0"/>
          <c:showPercent val="0"/>
          <c:showBubbleSize val="0"/>
        </c:dLbls>
        <c:gapWidth val="109"/>
        <c:overlap val="10"/>
        <c:axId val="347423328"/>
        <c:axId val="347426072"/>
      </c:barChart>
      <c:dateAx>
        <c:axId val="347423328"/>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marL="0" algn="l" defTabSz="914400" rtl="0" eaLnBrk="1" latinLnBrk="0" hangingPunct="1">
              <a:defRPr lang="fr-FR" sz="1400" b="0" i="0" u="none" strike="noStrike" kern="1200" baseline="0">
                <a:solidFill>
                  <a:schemeClr val="tx1"/>
                </a:solidFill>
                <a:latin typeface="+mn-lt"/>
                <a:ea typeface="+mn-ea"/>
                <a:cs typeface="+mn-cs"/>
              </a:defRPr>
            </a:pPr>
            <a:endParaRPr lang="en-US"/>
          </a:p>
        </c:txPr>
        <c:crossAx val="347426072"/>
        <c:crosses val="autoZero"/>
        <c:auto val="0"/>
        <c:lblOffset val="100"/>
        <c:baseTimeUnit val="days"/>
      </c:dateAx>
      <c:valAx>
        <c:axId val="347426072"/>
        <c:scaling>
          <c:orientation val="minMax"/>
        </c:scaling>
        <c:delete val="1"/>
        <c:axPos val="t"/>
        <c:numFmt formatCode="0%" sourceLinked="1"/>
        <c:majorTickMark val="none"/>
        <c:minorTickMark val="none"/>
        <c:tickLblPos val="nextTo"/>
        <c:crossAx val="34742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Good</c:v>
                </c:pt>
              </c:strCache>
            </c:strRef>
          </c:tx>
          <c:spPr>
            <a:solidFill>
              <a:srgbClr val="003B5C"/>
            </a:solidFill>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6A9-4930-B1F0-2ABBC5B6253A}"/>
                </c:ext>
              </c:extLst>
            </c:dLbl>
            <c:dLbl>
              <c:idx val="3"/>
              <c:dLblPos val="inBase"/>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F38-4CFA-855C-41FEC9FC32F3}"/>
                </c:ext>
              </c:extLst>
            </c:dLbl>
            <c:dLbl>
              <c:idx val="5"/>
              <c:layout>
                <c:manualLayout>
                  <c:x val="1.2886597938144329E-2"/>
                  <c:y val="3.6288446718967798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CD4-48D3-B1EC-9133420328AA}"/>
                </c:ext>
              </c:extLst>
            </c:dLbl>
            <c:spPr>
              <a:noFill/>
              <a:ln>
                <a:noFill/>
              </a:ln>
              <a:effectLst/>
            </c:spPr>
            <c:txPr>
              <a:bodyPr/>
              <a:lstStyle/>
              <a:p>
                <a:pPr>
                  <a:defRPr sz="1400" baseline="0">
                    <a:solidFill>
                      <a:schemeClr val="bg1"/>
                    </a:solidFill>
                    <a:latin typeface="+mn-lt"/>
                    <a:cs typeface="Arial"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Sheet1!$A$2:$A$7</c:f>
              <c:strCache>
                <c:ptCount val="6"/>
                <c:pt idx="0">
                  <c:v>Fighting terrorism</c:v>
                </c:pt>
                <c:pt idx="1">
                  <c:v>Fighting COVID-19</c:v>
                </c:pt>
                <c:pt idx="2">
                  <c:v>Providing services (health care, electricity, clean water)</c:v>
                </c:pt>
                <c:pt idx="3">
                  <c:v>Encouraging investment in Tunisia’s economy</c:v>
                </c:pt>
                <c:pt idx="4">
                  <c:v>Fighting corruption</c:v>
                </c:pt>
                <c:pt idx="5">
                  <c:v>Creating jobs</c:v>
                </c:pt>
              </c:strCache>
            </c:strRef>
          </c:cat>
          <c:val>
            <c:numRef>
              <c:f>Sheet1!$B$2:$B$7</c:f>
              <c:numCache>
                <c:formatCode>0%</c:formatCode>
                <c:ptCount val="6"/>
                <c:pt idx="0">
                  <c:v>0.29606478315596418</c:v>
                </c:pt>
                <c:pt idx="1">
                  <c:v>0.1330828371597306</c:v>
                </c:pt>
                <c:pt idx="2">
                  <c:v>7.4707533075843074E-2</c:v>
                </c:pt>
                <c:pt idx="3">
                  <c:v>5.2252019499924932E-2</c:v>
                </c:pt>
                <c:pt idx="4">
                  <c:v>9.0717209255309475E-2</c:v>
                </c:pt>
                <c:pt idx="5">
                  <c:v>3.0616170681479468E-2</c:v>
                </c:pt>
              </c:numCache>
            </c:numRef>
          </c:val>
          <c:extLst>
            <c:ext xmlns:c16="http://schemas.microsoft.com/office/drawing/2014/chart" uri="{C3380CC4-5D6E-409C-BE32-E72D297353CC}">
              <c16:uniqueId val="{00000000-11E9-4C02-9204-66F123D1ED25}"/>
            </c:ext>
          </c:extLst>
        </c:ser>
        <c:ser>
          <c:idx val="1"/>
          <c:order val="1"/>
          <c:tx>
            <c:strRef>
              <c:f>Sheet1!$C$1</c:f>
              <c:strCache>
                <c:ptCount val="1"/>
                <c:pt idx="0">
                  <c:v>Somewhat Good</c:v>
                </c:pt>
              </c:strCache>
            </c:strRef>
          </c:tx>
          <c:spPr>
            <a:solidFill>
              <a:srgbClr val="66899D"/>
            </a:solidFill>
          </c:spPr>
          <c:invertIfNegative val="0"/>
          <c:dLbls>
            <c:dLbl>
              <c:idx val="0"/>
              <c:layout>
                <c:manualLayout>
                  <c:x val="8.49301577627836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A9-4930-B1F0-2ABBC5B6253A}"/>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Fighting terrorism</c:v>
                </c:pt>
                <c:pt idx="1">
                  <c:v>Fighting COVID-19</c:v>
                </c:pt>
                <c:pt idx="2">
                  <c:v>Providing services (health care, electricity, clean water)</c:v>
                </c:pt>
                <c:pt idx="3">
                  <c:v>Encouraging investment in Tunisia’s economy</c:v>
                </c:pt>
                <c:pt idx="4">
                  <c:v>Fighting corruption</c:v>
                </c:pt>
                <c:pt idx="5">
                  <c:v>Creating jobs</c:v>
                </c:pt>
              </c:strCache>
            </c:strRef>
          </c:cat>
          <c:val>
            <c:numRef>
              <c:f>Sheet1!$C$2:$C$7</c:f>
              <c:numCache>
                <c:formatCode>0%</c:formatCode>
                <c:ptCount val="6"/>
                <c:pt idx="0">
                  <c:v>0.41272229074540961</c:v>
                </c:pt>
                <c:pt idx="1">
                  <c:v>0.31200568500793308</c:v>
                </c:pt>
                <c:pt idx="2">
                  <c:v>0.26732309194525616</c:v>
                </c:pt>
                <c:pt idx="3">
                  <c:v>0.26172016329710929</c:v>
                </c:pt>
                <c:pt idx="4">
                  <c:v>0.19384094742020533</c:v>
                </c:pt>
                <c:pt idx="5">
                  <c:v>0.15676140519227466</c:v>
                </c:pt>
              </c:numCache>
            </c:numRef>
          </c:val>
          <c:extLst>
            <c:ext xmlns:c16="http://schemas.microsoft.com/office/drawing/2014/chart" uri="{C3380CC4-5D6E-409C-BE32-E72D297353CC}">
              <c16:uniqueId val="{00000001-11E9-4C02-9204-66F123D1ED25}"/>
            </c:ext>
          </c:extLst>
        </c:ser>
        <c:ser>
          <c:idx val="2"/>
          <c:order val="2"/>
          <c:tx>
            <c:strRef>
              <c:f>Sheet1!$D$1</c:f>
              <c:strCache>
                <c:ptCount val="1"/>
                <c:pt idx="0">
                  <c:v>Somewhat Bad</c:v>
                </c:pt>
              </c:strCache>
            </c:strRef>
          </c:tx>
          <c:spPr>
            <a:solidFill>
              <a:srgbClr val="BCCE8B"/>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Fighting terrorism</c:v>
                </c:pt>
                <c:pt idx="1">
                  <c:v>Fighting COVID-19</c:v>
                </c:pt>
                <c:pt idx="2">
                  <c:v>Providing services (health care, electricity, clean water)</c:v>
                </c:pt>
                <c:pt idx="3">
                  <c:v>Encouraging investment in Tunisia’s economy</c:v>
                </c:pt>
                <c:pt idx="4">
                  <c:v>Fighting corruption</c:v>
                </c:pt>
                <c:pt idx="5">
                  <c:v>Creating jobs</c:v>
                </c:pt>
              </c:strCache>
            </c:strRef>
          </c:cat>
          <c:val>
            <c:numRef>
              <c:f>Sheet1!$D$2:$D$7</c:f>
              <c:numCache>
                <c:formatCode>0%</c:formatCode>
                <c:ptCount val="6"/>
                <c:pt idx="0">
                  <c:v>9.4555837186014735E-2</c:v>
                </c:pt>
                <c:pt idx="1">
                  <c:v>0.20733481253808889</c:v>
                </c:pt>
                <c:pt idx="2">
                  <c:v>0.21498485546366713</c:v>
                </c:pt>
                <c:pt idx="3">
                  <c:v>0.22231407818842286</c:v>
                </c:pt>
                <c:pt idx="4">
                  <c:v>0.17420907119085963</c:v>
                </c:pt>
                <c:pt idx="5">
                  <c:v>0.23981948291617278</c:v>
                </c:pt>
              </c:numCache>
            </c:numRef>
          </c:val>
          <c:extLst>
            <c:ext xmlns:c16="http://schemas.microsoft.com/office/drawing/2014/chart" uri="{C3380CC4-5D6E-409C-BE32-E72D297353CC}">
              <c16:uniqueId val="{00000002-11E9-4C02-9204-66F123D1ED25}"/>
            </c:ext>
          </c:extLst>
        </c:ser>
        <c:ser>
          <c:idx val="3"/>
          <c:order val="3"/>
          <c:tx>
            <c:strRef>
              <c:f>Sheet1!$E$1</c:f>
              <c:strCache>
                <c:ptCount val="1"/>
                <c:pt idx="0">
                  <c:v>Very Bad</c:v>
                </c:pt>
              </c:strCache>
            </c:strRef>
          </c:tx>
          <c:spPr>
            <a:solidFill>
              <a:srgbClr val="8FAE3D"/>
            </a:solidFill>
          </c:spPr>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Fighting terrorism</c:v>
                </c:pt>
                <c:pt idx="1">
                  <c:v>Fighting COVID-19</c:v>
                </c:pt>
                <c:pt idx="2">
                  <c:v>Providing services (health care, electricity, clean water)</c:v>
                </c:pt>
                <c:pt idx="3">
                  <c:v>Encouraging investment in Tunisia’s economy</c:v>
                </c:pt>
                <c:pt idx="4">
                  <c:v>Fighting corruption</c:v>
                </c:pt>
                <c:pt idx="5">
                  <c:v>Creating jobs</c:v>
                </c:pt>
              </c:strCache>
            </c:strRef>
          </c:cat>
          <c:val>
            <c:numRef>
              <c:f>Sheet1!$E$2:$E$7</c:f>
              <c:numCache>
                <c:formatCode>0%</c:formatCode>
                <c:ptCount val="6"/>
                <c:pt idx="0">
                  <c:v>0.16116025739212803</c:v>
                </c:pt>
                <c:pt idx="1">
                  <c:v>0.33756245852208122</c:v>
                </c:pt>
                <c:pt idx="2">
                  <c:v>0.43132502754312235</c:v>
                </c:pt>
                <c:pt idx="3">
                  <c:v>0.40962413944384585</c:v>
                </c:pt>
                <c:pt idx="4">
                  <c:v>0.51052600473631582</c:v>
                </c:pt>
                <c:pt idx="5">
                  <c:v>0.55397103411653414</c:v>
                </c:pt>
              </c:numCache>
            </c:numRef>
          </c:val>
          <c:extLst>
            <c:ext xmlns:c16="http://schemas.microsoft.com/office/drawing/2014/chart" uri="{C3380CC4-5D6E-409C-BE32-E72D297353CC}">
              <c16:uniqueId val="{00000003-11E9-4C02-9204-66F123D1ED25}"/>
            </c:ext>
          </c:extLst>
        </c:ser>
        <c:ser>
          <c:idx val="4"/>
          <c:order val="4"/>
          <c:tx>
            <c:strRef>
              <c:f>Sheet1!$F$1</c:f>
              <c:strCache>
                <c:ptCount val="1"/>
                <c:pt idx="0">
                  <c:v>Don’t Know/Refused</c:v>
                </c:pt>
              </c:strCache>
            </c:strRef>
          </c:tx>
          <c:spPr>
            <a:solidFill>
              <a:srgbClr val="ADADB0"/>
            </a:solidFill>
          </c:spPr>
          <c:invertIfNegative val="0"/>
          <c:dLbls>
            <c:spPr>
              <a:noFill/>
              <a:ln>
                <a:noFill/>
              </a:ln>
              <a:effectLst/>
            </c:spPr>
            <c:txPr>
              <a:bodyPr lIns="91440" rIns="0"/>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Fighting terrorism</c:v>
                </c:pt>
                <c:pt idx="1">
                  <c:v>Fighting COVID-19</c:v>
                </c:pt>
                <c:pt idx="2">
                  <c:v>Providing services (health care, electricity, clean water)</c:v>
                </c:pt>
                <c:pt idx="3">
                  <c:v>Encouraging investment in Tunisia’s economy</c:v>
                </c:pt>
                <c:pt idx="4">
                  <c:v>Fighting corruption</c:v>
                </c:pt>
                <c:pt idx="5">
                  <c:v>Creating jobs</c:v>
                </c:pt>
              </c:strCache>
            </c:strRef>
          </c:cat>
          <c:val>
            <c:numRef>
              <c:f>Sheet1!$F$2:$F$7</c:f>
              <c:numCache>
                <c:formatCode>0%</c:formatCode>
                <c:ptCount val="6"/>
                <c:pt idx="0">
                  <c:v>3.5496831520483413E-2</c:v>
                </c:pt>
                <c:pt idx="1">
                  <c:v>1.0014206772166197E-2</c:v>
                </c:pt>
                <c:pt idx="2">
                  <c:v>1.1659491972111352E-2</c:v>
                </c:pt>
                <c:pt idx="3">
                  <c:v>5.408959957069702E-2</c:v>
                </c:pt>
                <c:pt idx="4">
                  <c:v>3.0706767397309775E-2</c:v>
                </c:pt>
                <c:pt idx="5">
                  <c:v>1.8831907093538939E-2</c:v>
                </c:pt>
              </c:numCache>
            </c:numRef>
          </c:val>
          <c:extLst>
            <c:ext xmlns:c16="http://schemas.microsoft.com/office/drawing/2014/chart" uri="{C3380CC4-5D6E-409C-BE32-E72D297353CC}">
              <c16:uniqueId val="{00000004-11E9-4C02-9204-66F123D1ED25}"/>
            </c:ext>
          </c:extLst>
        </c:ser>
        <c:dLbls>
          <c:showLegendKey val="0"/>
          <c:showVal val="0"/>
          <c:showCatName val="0"/>
          <c:showSerName val="0"/>
          <c:showPercent val="0"/>
          <c:showBubbleSize val="0"/>
        </c:dLbls>
        <c:gapWidth val="100"/>
        <c:overlap val="100"/>
        <c:axId val="348661672"/>
        <c:axId val="348662064"/>
      </c:barChart>
      <c:catAx>
        <c:axId val="348661672"/>
        <c:scaling>
          <c:orientation val="maxMin"/>
        </c:scaling>
        <c:delete val="0"/>
        <c:axPos val="l"/>
        <c:numFmt formatCode="General" sourceLinked="0"/>
        <c:majorTickMark val="out"/>
        <c:minorTickMark val="none"/>
        <c:tickLblPos val="nextTo"/>
        <c:txPr>
          <a:bodyPr/>
          <a:lstStyle/>
          <a:p>
            <a:pPr>
              <a:defRPr sz="1400" strike="noStrike" baseline="0">
                <a:latin typeface="Trebuchet MS" pitchFamily="34" charset="0"/>
                <a:cs typeface="Arial" pitchFamily="34" charset="0"/>
              </a:defRPr>
            </a:pPr>
            <a:endParaRPr lang="en-US"/>
          </a:p>
        </c:txPr>
        <c:crossAx val="348662064"/>
        <c:crosses val="autoZero"/>
        <c:auto val="1"/>
        <c:lblAlgn val="ctr"/>
        <c:lblOffset val="100"/>
        <c:noMultiLvlLbl val="0"/>
      </c:catAx>
      <c:valAx>
        <c:axId val="348662064"/>
        <c:scaling>
          <c:orientation val="minMax"/>
          <c:max val="1"/>
        </c:scaling>
        <c:delete val="1"/>
        <c:axPos val="t"/>
        <c:numFmt formatCode="0%" sourceLinked="0"/>
        <c:majorTickMark val="out"/>
        <c:minorTickMark val="none"/>
        <c:tickLblPos val="nextTo"/>
        <c:crossAx val="348661672"/>
        <c:crosses val="autoZero"/>
        <c:crossBetween val="between"/>
        <c:majorUnit val="0.1"/>
        <c:minorUnit val="5.0000000000000024E-2"/>
      </c:valAx>
    </c:plotArea>
    <c:legend>
      <c:legendPos val="b"/>
      <c:legendEntry>
        <c:idx val="1"/>
        <c:txPr>
          <a:bodyPr/>
          <a:lstStyle/>
          <a:p>
            <a:pPr>
              <a:defRPr sz="1200" baseline="0">
                <a:solidFill>
                  <a:schemeClr val="tx1"/>
                </a:solidFill>
              </a:defRPr>
            </a:pPr>
            <a:endParaRPr lang="en-US"/>
          </a:p>
        </c:txPr>
      </c:legendEntry>
      <c:legendEntry>
        <c:idx val="2"/>
        <c:txPr>
          <a:bodyPr/>
          <a:lstStyle/>
          <a:p>
            <a:pPr>
              <a:defRPr sz="1200" baseline="0">
                <a:solidFill>
                  <a:schemeClr val="tx1"/>
                </a:solidFill>
              </a:defRPr>
            </a:pPr>
            <a:endParaRPr lang="en-US"/>
          </a:p>
        </c:txPr>
      </c:legendEntry>
      <c:legendEntry>
        <c:idx val="3"/>
        <c:txPr>
          <a:bodyPr/>
          <a:lstStyle/>
          <a:p>
            <a:pPr>
              <a:defRPr sz="1200" baseline="0">
                <a:solidFill>
                  <a:schemeClr val="tx1"/>
                </a:solidFill>
              </a:defRPr>
            </a:pPr>
            <a:endParaRPr lang="en-US"/>
          </a:p>
        </c:txPr>
      </c:legendEntry>
      <c:legendEntry>
        <c:idx val="4"/>
        <c:txPr>
          <a:bodyPr/>
          <a:lstStyle/>
          <a:p>
            <a:pPr>
              <a:defRPr sz="1200" baseline="0">
                <a:solidFill>
                  <a:schemeClr val="tx1"/>
                </a:solidFill>
              </a:defRPr>
            </a:pPr>
            <a:endParaRPr lang="en-US"/>
          </a:p>
        </c:txPr>
      </c:legendEntry>
      <c:layout>
        <c:manualLayout>
          <c:xMode val="edge"/>
          <c:yMode val="edge"/>
          <c:x val="9.4803793171385268E-5"/>
          <c:y val="0.94292283791018006"/>
          <c:w val="0.99672714485084857"/>
          <c:h val="4.1423205084649521E-2"/>
        </c:manualLayout>
      </c:layout>
      <c:overlay val="0"/>
      <c:txPr>
        <a:bodyPr/>
        <a:lstStyle/>
        <a:p>
          <a:pPr>
            <a:defRPr sz="1200" baseline="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4"/>
            <c:invertIfNegative val="0"/>
            <c:bubble3D val="0"/>
            <c:spPr>
              <a:solidFill>
                <a:srgbClr val="ADADB0"/>
              </a:solidFill>
              <a:ln>
                <a:noFill/>
              </a:ln>
              <a:effectLst/>
            </c:spPr>
            <c:extLst>
              <c:ext xmlns:c16="http://schemas.microsoft.com/office/drawing/2014/chart" uri="{C3380CC4-5D6E-409C-BE32-E72D297353CC}">
                <c16:uniqueId val="{00000001-7869-4776-97C0-383A59DE79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It has had a lot of negative impact</c:v>
                </c:pt>
                <c:pt idx="1">
                  <c:v>It has had some negative impact</c:v>
                </c:pt>
                <c:pt idx="2">
                  <c:v>It has had little negative impact</c:v>
                </c:pt>
                <c:pt idx="3">
                  <c:v>It has not had any negative impact</c:v>
                </c:pt>
                <c:pt idx="4">
                  <c:v>Don't know/Refused</c:v>
                </c:pt>
              </c:strCache>
            </c:strRef>
          </c:cat>
          <c:val>
            <c:numRef>
              <c:f>Feuil1!$B$2:$B$6</c:f>
              <c:numCache>
                <c:formatCode>0%</c:formatCode>
                <c:ptCount val="5"/>
                <c:pt idx="0">
                  <c:v>0.68706244416793094</c:v>
                </c:pt>
                <c:pt idx="1">
                  <c:v>9.3173338545227621E-2</c:v>
                </c:pt>
                <c:pt idx="2">
                  <c:v>6.9959135639334744E-2</c:v>
                </c:pt>
                <c:pt idx="3">
                  <c:v>0.1295773081965142</c:v>
                </c:pt>
                <c:pt idx="4">
                  <c:v>2.0227773450992432E-2</c:v>
                </c:pt>
              </c:numCache>
            </c:numRef>
          </c:val>
          <c:extLst>
            <c:ext xmlns:c16="http://schemas.microsoft.com/office/drawing/2014/chart" uri="{C3380CC4-5D6E-409C-BE32-E72D297353CC}">
              <c16:uniqueId val="{00000002-7869-4776-97C0-383A59DE7910}"/>
            </c:ext>
          </c:extLst>
        </c:ser>
        <c:dLbls>
          <c:dLblPos val="outEnd"/>
          <c:showLegendKey val="0"/>
          <c:showVal val="1"/>
          <c:showCatName val="0"/>
          <c:showSerName val="0"/>
          <c:showPercent val="0"/>
          <c:showBubbleSize val="0"/>
        </c:dLbls>
        <c:gapWidth val="182"/>
        <c:axId val="348658928"/>
        <c:axId val="349188448"/>
      </c:barChart>
      <c:catAx>
        <c:axId val="348658928"/>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349188448"/>
        <c:crosses val="autoZero"/>
        <c:auto val="1"/>
        <c:lblAlgn val="ctr"/>
        <c:lblOffset val="100"/>
        <c:noMultiLvlLbl val="0"/>
      </c:catAx>
      <c:valAx>
        <c:axId val="349188448"/>
        <c:scaling>
          <c:orientation val="minMax"/>
        </c:scaling>
        <c:delete val="1"/>
        <c:axPos val="t"/>
        <c:numFmt formatCode="0%" sourceLinked="1"/>
        <c:majorTickMark val="none"/>
        <c:minorTickMark val="none"/>
        <c:tickLblPos val="nextTo"/>
        <c:crossAx val="34865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5"/>
            <c:invertIfNegative val="0"/>
            <c:bubble3D val="0"/>
            <c:spPr>
              <a:solidFill>
                <a:srgbClr val="ADADB0"/>
              </a:solidFill>
              <a:ln>
                <a:noFill/>
              </a:ln>
              <a:effectLst/>
            </c:spPr>
            <c:extLst>
              <c:ext xmlns:c16="http://schemas.microsoft.com/office/drawing/2014/chart" uri="{C3380CC4-5D6E-409C-BE32-E72D297353CC}">
                <c16:uniqueId val="{00000001-9897-4123-B590-778DF8ACF01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Daily</c:v>
                </c:pt>
                <c:pt idx="1">
                  <c:v>Weekly</c:v>
                </c:pt>
                <c:pt idx="2">
                  <c:v>Monthly</c:v>
                </c:pt>
                <c:pt idx="3">
                  <c:v>Less frequently</c:v>
                </c:pt>
                <c:pt idx="4">
                  <c:v>Not at all</c:v>
                </c:pt>
                <c:pt idx="5">
                  <c:v>Don't know/Refused </c:v>
                </c:pt>
              </c:strCache>
            </c:strRef>
          </c:cat>
          <c:val>
            <c:numRef>
              <c:f>Feuil1!$B$2:$B$7</c:f>
              <c:numCache>
                <c:formatCode>0%</c:formatCode>
                <c:ptCount val="6"/>
                <c:pt idx="0">
                  <c:v>2.3832936092538927E-2</c:v>
                </c:pt>
                <c:pt idx="1">
                  <c:v>2.3208808866726393E-2</c:v>
                </c:pt>
                <c:pt idx="2">
                  <c:v>2.9799822338173364E-2</c:v>
                </c:pt>
                <c:pt idx="3">
                  <c:v>0.14976559483834126</c:v>
                </c:pt>
                <c:pt idx="4">
                  <c:v>0.76066907912047765</c:v>
                </c:pt>
                <c:pt idx="5">
                  <c:v>1.2723758743742552E-2</c:v>
                </c:pt>
              </c:numCache>
            </c:numRef>
          </c:val>
          <c:extLst>
            <c:ext xmlns:c16="http://schemas.microsoft.com/office/drawing/2014/chart" uri="{C3380CC4-5D6E-409C-BE32-E72D297353CC}">
              <c16:uniqueId val="{00000002-9897-4123-B590-778DF8ACF011}"/>
            </c:ext>
          </c:extLst>
        </c:ser>
        <c:dLbls>
          <c:dLblPos val="outEnd"/>
          <c:showLegendKey val="0"/>
          <c:showVal val="1"/>
          <c:showCatName val="0"/>
          <c:showSerName val="0"/>
          <c:showPercent val="0"/>
          <c:showBubbleSize val="0"/>
        </c:dLbls>
        <c:gapWidth val="219"/>
        <c:axId val="349191192"/>
        <c:axId val="349189624"/>
      </c:barChart>
      <c:catAx>
        <c:axId val="349191192"/>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9189624"/>
        <c:crosses val="autoZero"/>
        <c:auto val="1"/>
        <c:lblAlgn val="ctr"/>
        <c:lblOffset val="100"/>
        <c:noMultiLvlLbl val="0"/>
      </c:catAx>
      <c:valAx>
        <c:axId val="349189624"/>
        <c:scaling>
          <c:orientation val="minMax"/>
        </c:scaling>
        <c:delete val="1"/>
        <c:axPos val="t"/>
        <c:numFmt formatCode="0%" sourceLinked="1"/>
        <c:majorTickMark val="none"/>
        <c:minorTickMark val="none"/>
        <c:tickLblPos val="nextTo"/>
        <c:crossAx val="34919119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rgbClr val="003B5C"/>
            </a:solidFill>
          </c:spPr>
          <c:invertIfNegative val="0"/>
          <c:dLbls>
            <c:dLbl>
              <c:idx val="0"/>
              <c:dLblPos val="inBase"/>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2D7-416C-9E2F-62429FB12813}"/>
                </c:ext>
              </c:extLst>
            </c:dLbl>
            <c:dLbl>
              <c:idx val="3"/>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B352-4638-AB2A-A87011FE806C}"/>
                </c:ext>
              </c:extLst>
            </c:dLbl>
            <c:spPr>
              <a:noFill/>
              <a:ln>
                <a:noFill/>
              </a:ln>
              <a:effectLst/>
            </c:spPr>
            <c:txPr>
              <a:bodyPr/>
              <a:lstStyle/>
              <a:p>
                <a:pPr>
                  <a:defRPr sz="1400" baseline="0">
                    <a:solidFill>
                      <a:schemeClr val="bg1"/>
                    </a:solidFill>
                    <a:latin typeface="+mn-lt"/>
                    <a:cs typeface="Arial"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Sheet1!$A$2:$A$10</c:f>
              <c:strCache>
                <c:ptCount val="9"/>
                <c:pt idx="0">
                  <c:v>Religious institutions</c:v>
                </c:pt>
                <c:pt idx="1">
                  <c:v>Banks</c:v>
                </c:pt>
                <c:pt idx="2">
                  <c:v>Welfare and benefits services</c:v>
                </c:pt>
                <c:pt idx="3">
                  <c:v>Public schools</c:v>
                </c:pt>
                <c:pt idx="4">
                  <c:v>Private businesses</c:v>
                </c:pt>
                <c:pt idx="5">
                  <c:v>Courts</c:v>
                </c:pt>
                <c:pt idx="6">
                  <c:v>Public administration</c:v>
                </c:pt>
                <c:pt idx="7">
                  <c:v>Hospitals</c:v>
                </c:pt>
                <c:pt idx="8">
                  <c:v>Police, including traffic police</c:v>
                </c:pt>
              </c:strCache>
            </c:strRef>
          </c:cat>
          <c:val>
            <c:numRef>
              <c:f>Sheet1!$B$2:$B$10</c:f>
              <c:numCache>
                <c:formatCode>0%</c:formatCode>
                <c:ptCount val="9"/>
                <c:pt idx="0">
                  <c:v>0.01</c:v>
                </c:pt>
                <c:pt idx="1">
                  <c:v>0.04</c:v>
                </c:pt>
                <c:pt idx="2">
                  <c:v>0.05</c:v>
                </c:pt>
                <c:pt idx="3">
                  <c:v>0.06</c:v>
                </c:pt>
                <c:pt idx="4">
                  <c:v>7.0000000000000007E-2</c:v>
                </c:pt>
                <c:pt idx="5">
                  <c:v>0.09</c:v>
                </c:pt>
                <c:pt idx="6">
                  <c:v>0.13</c:v>
                </c:pt>
                <c:pt idx="7">
                  <c:v>0.18</c:v>
                </c:pt>
                <c:pt idx="8">
                  <c:v>0.23</c:v>
                </c:pt>
              </c:numCache>
            </c:numRef>
          </c:val>
          <c:extLst>
            <c:ext xmlns:c16="http://schemas.microsoft.com/office/drawing/2014/chart" uri="{C3380CC4-5D6E-409C-BE32-E72D297353CC}">
              <c16:uniqueId val="{00000001-42D7-416C-9E2F-62429FB12813}"/>
            </c:ext>
          </c:extLst>
        </c:ser>
        <c:ser>
          <c:idx val="1"/>
          <c:order val="1"/>
          <c:tx>
            <c:strRef>
              <c:f>Sheet1!$C$1</c:f>
              <c:strCache>
                <c:ptCount val="1"/>
                <c:pt idx="0">
                  <c:v>No</c:v>
                </c:pt>
              </c:strCache>
            </c:strRef>
          </c:tx>
          <c:spPr>
            <a:solidFill>
              <a:srgbClr val="8FAE3D"/>
            </a:solidFill>
          </c:spPr>
          <c:invertIfNegative val="0"/>
          <c:dLbls>
            <c:dLbl>
              <c:idx val="3"/>
              <c:layout>
                <c:manualLayout>
                  <c:x val="8.49301577627836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52-4638-AB2A-A87011FE806C}"/>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Religious institutions</c:v>
                </c:pt>
                <c:pt idx="1">
                  <c:v>Banks</c:v>
                </c:pt>
                <c:pt idx="2">
                  <c:v>Welfare and benefits services</c:v>
                </c:pt>
                <c:pt idx="3">
                  <c:v>Public schools</c:v>
                </c:pt>
                <c:pt idx="4">
                  <c:v>Private businesses</c:v>
                </c:pt>
                <c:pt idx="5">
                  <c:v>Courts</c:v>
                </c:pt>
                <c:pt idx="6">
                  <c:v>Public administration</c:v>
                </c:pt>
                <c:pt idx="7">
                  <c:v>Hospitals</c:v>
                </c:pt>
                <c:pt idx="8">
                  <c:v>Police, including traffic police</c:v>
                </c:pt>
              </c:strCache>
            </c:strRef>
          </c:cat>
          <c:val>
            <c:numRef>
              <c:f>Sheet1!$C$2:$C$10</c:f>
              <c:numCache>
                <c:formatCode>0%</c:formatCode>
                <c:ptCount val="9"/>
                <c:pt idx="0">
                  <c:v>0.99</c:v>
                </c:pt>
                <c:pt idx="1">
                  <c:v>0.96</c:v>
                </c:pt>
                <c:pt idx="2">
                  <c:v>0.94</c:v>
                </c:pt>
                <c:pt idx="3">
                  <c:v>0.94</c:v>
                </c:pt>
                <c:pt idx="4">
                  <c:v>0.93</c:v>
                </c:pt>
                <c:pt idx="5">
                  <c:v>0.91</c:v>
                </c:pt>
                <c:pt idx="6">
                  <c:v>0.87</c:v>
                </c:pt>
                <c:pt idx="7">
                  <c:v>0.82</c:v>
                </c:pt>
                <c:pt idx="8">
                  <c:v>0.77</c:v>
                </c:pt>
              </c:numCache>
            </c:numRef>
          </c:val>
          <c:extLst>
            <c:ext xmlns:c16="http://schemas.microsoft.com/office/drawing/2014/chart" uri="{C3380CC4-5D6E-409C-BE32-E72D297353CC}">
              <c16:uniqueId val="{00000003-42D7-416C-9E2F-62429FB12813}"/>
            </c:ext>
          </c:extLst>
        </c:ser>
        <c:ser>
          <c:idx val="2"/>
          <c:order val="2"/>
          <c:tx>
            <c:strRef>
              <c:f>Sheet1!$D$1</c:f>
              <c:strCache>
                <c:ptCount val="1"/>
                <c:pt idx="0">
                  <c:v>Don't know/Refused</c:v>
                </c:pt>
              </c:strCache>
            </c:strRef>
          </c:tx>
          <c:spPr>
            <a:solidFill>
              <a:srgbClr val="ADADB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2D7-416C-9E2F-62429FB12813}"/>
                </c:ext>
              </c:extLst>
            </c:dLbl>
            <c:dLbl>
              <c:idx val="1"/>
              <c:delete val="1"/>
              <c:extLst>
                <c:ext xmlns:c15="http://schemas.microsoft.com/office/drawing/2012/chart" uri="{CE6537A1-D6FC-4f65-9D91-7224C49458BB}"/>
                <c:ext xmlns:c16="http://schemas.microsoft.com/office/drawing/2014/chart" uri="{C3380CC4-5D6E-409C-BE32-E72D297353CC}">
                  <c16:uniqueId val="{00000006-42D7-416C-9E2F-62429FB12813}"/>
                </c:ext>
              </c:extLst>
            </c:dLbl>
            <c:dLbl>
              <c:idx val="2"/>
              <c:layout>
                <c:manualLayout>
                  <c:x val="-7.25379782009096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D7-416C-9E2F-62429FB12813}"/>
                </c:ext>
              </c:extLst>
            </c:dLbl>
            <c:dLbl>
              <c:idx val="3"/>
              <c:delete val="1"/>
              <c:extLst>
                <c:ext xmlns:c15="http://schemas.microsoft.com/office/drawing/2012/chart" uri="{CE6537A1-D6FC-4f65-9D91-7224C49458BB}"/>
                <c:ext xmlns:c16="http://schemas.microsoft.com/office/drawing/2014/chart" uri="{C3380CC4-5D6E-409C-BE32-E72D297353CC}">
                  <c16:uniqueId val="{0000000E-42D7-416C-9E2F-62429FB12813}"/>
                </c:ext>
              </c:extLst>
            </c:dLbl>
            <c:dLbl>
              <c:idx val="4"/>
              <c:delete val="1"/>
              <c:extLst>
                <c:ext xmlns:c15="http://schemas.microsoft.com/office/drawing/2012/chart" uri="{CE6537A1-D6FC-4f65-9D91-7224C49458BB}"/>
                <c:ext xmlns:c16="http://schemas.microsoft.com/office/drawing/2014/chart" uri="{C3380CC4-5D6E-409C-BE32-E72D297353CC}">
                  <c16:uniqueId val="{00000008-42D7-416C-9E2F-62429FB12813}"/>
                </c:ext>
              </c:extLst>
            </c:dLbl>
            <c:dLbl>
              <c:idx val="5"/>
              <c:delete val="1"/>
              <c:extLst>
                <c:ext xmlns:c15="http://schemas.microsoft.com/office/drawing/2012/chart" uri="{CE6537A1-D6FC-4f65-9D91-7224C49458BB}"/>
                <c:ext xmlns:c16="http://schemas.microsoft.com/office/drawing/2014/chart" uri="{C3380CC4-5D6E-409C-BE32-E72D297353CC}">
                  <c16:uniqueId val="{00000009-42D7-416C-9E2F-62429FB12813}"/>
                </c:ext>
              </c:extLst>
            </c:dLbl>
            <c:dLbl>
              <c:idx val="6"/>
              <c:delete val="1"/>
              <c:extLst>
                <c:ext xmlns:c15="http://schemas.microsoft.com/office/drawing/2012/chart" uri="{CE6537A1-D6FC-4f65-9D91-7224C49458BB}"/>
                <c:ext xmlns:c16="http://schemas.microsoft.com/office/drawing/2014/chart" uri="{C3380CC4-5D6E-409C-BE32-E72D297353CC}">
                  <c16:uniqueId val="{0000000A-42D7-416C-9E2F-62429FB12813}"/>
                </c:ext>
              </c:extLst>
            </c:dLbl>
            <c:dLbl>
              <c:idx val="7"/>
              <c:delete val="1"/>
              <c:extLst>
                <c:ext xmlns:c15="http://schemas.microsoft.com/office/drawing/2012/chart" uri="{CE6537A1-D6FC-4f65-9D91-7224C49458BB}"/>
                <c:ext xmlns:c16="http://schemas.microsoft.com/office/drawing/2014/chart" uri="{C3380CC4-5D6E-409C-BE32-E72D297353CC}">
                  <c16:uniqueId val="{0000000B-42D7-416C-9E2F-62429FB12813}"/>
                </c:ext>
              </c:extLst>
            </c:dLbl>
            <c:dLbl>
              <c:idx val="8"/>
              <c:delete val="1"/>
              <c:extLst>
                <c:ext xmlns:c15="http://schemas.microsoft.com/office/drawing/2012/chart" uri="{CE6537A1-D6FC-4f65-9D91-7224C49458BB}"/>
                <c:ext xmlns:c16="http://schemas.microsoft.com/office/drawing/2014/chart" uri="{C3380CC4-5D6E-409C-BE32-E72D297353CC}">
                  <c16:uniqueId val="{0000000C-42D7-416C-9E2F-62429FB12813}"/>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Religious institutions</c:v>
                </c:pt>
                <c:pt idx="1">
                  <c:v>Banks</c:v>
                </c:pt>
                <c:pt idx="2">
                  <c:v>Welfare and benefits services</c:v>
                </c:pt>
                <c:pt idx="3">
                  <c:v>Public schools</c:v>
                </c:pt>
                <c:pt idx="4">
                  <c:v>Private businesses</c:v>
                </c:pt>
                <c:pt idx="5">
                  <c:v>Courts</c:v>
                </c:pt>
                <c:pt idx="6">
                  <c:v>Public administration</c:v>
                </c:pt>
                <c:pt idx="7">
                  <c:v>Hospitals</c:v>
                </c:pt>
                <c:pt idx="8">
                  <c:v>Police, including traffic police</c:v>
                </c:pt>
              </c:strCache>
            </c:strRef>
          </c:cat>
          <c:val>
            <c:numRef>
              <c:f>Sheet1!$D$2:$D$10</c:f>
              <c:numCache>
                <c:formatCode>0%</c:formatCode>
                <c:ptCount val="9"/>
                <c:pt idx="0">
                  <c:v>0</c:v>
                </c:pt>
                <c:pt idx="1">
                  <c:v>0</c:v>
                </c:pt>
                <c:pt idx="2">
                  <c:v>0.01</c:v>
                </c:pt>
                <c:pt idx="3">
                  <c:v>0</c:v>
                </c:pt>
                <c:pt idx="4">
                  <c:v>0</c:v>
                </c:pt>
                <c:pt idx="5">
                  <c:v>0</c:v>
                </c:pt>
                <c:pt idx="6">
                  <c:v>0</c:v>
                </c:pt>
                <c:pt idx="7">
                  <c:v>0</c:v>
                </c:pt>
                <c:pt idx="8">
                  <c:v>0</c:v>
                </c:pt>
              </c:numCache>
            </c:numRef>
          </c:val>
          <c:extLst>
            <c:ext xmlns:c16="http://schemas.microsoft.com/office/drawing/2014/chart" uri="{C3380CC4-5D6E-409C-BE32-E72D297353CC}">
              <c16:uniqueId val="{00000004-42D7-416C-9E2F-62429FB12813}"/>
            </c:ext>
          </c:extLst>
        </c:ser>
        <c:dLbls>
          <c:showLegendKey val="0"/>
          <c:showVal val="0"/>
          <c:showCatName val="0"/>
          <c:showSerName val="0"/>
          <c:showPercent val="0"/>
          <c:showBubbleSize val="0"/>
        </c:dLbls>
        <c:gapWidth val="100"/>
        <c:overlap val="100"/>
        <c:axId val="351033128"/>
        <c:axId val="351033520"/>
      </c:barChart>
      <c:catAx>
        <c:axId val="351033128"/>
        <c:scaling>
          <c:orientation val="minMax"/>
        </c:scaling>
        <c:delete val="0"/>
        <c:axPos val="l"/>
        <c:numFmt formatCode="General" sourceLinked="0"/>
        <c:majorTickMark val="out"/>
        <c:minorTickMark val="none"/>
        <c:tickLblPos val="nextTo"/>
        <c:txPr>
          <a:bodyPr/>
          <a:lstStyle/>
          <a:p>
            <a:pPr>
              <a:defRPr sz="1400" strike="noStrike" baseline="0">
                <a:latin typeface="Trebuchet MS" pitchFamily="34" charset="0"/>
                <a:cs typeface="Arial" pitchFamily="34" charset="0"/>
              </a:defRPr>
            </a:pPr>
            <a:endParaRPr lang="en-US"/>
          </a:p>
        </c:txPr>
        <c:crossAx val="351033520"/>
        <c:crosses val="autoZero"/>
        <c:auto val="1"/>
        <c:lblAlgn val="ctr"/>
        <c:lblOffset val="100"/>
        <c:noMultiLvlLbl val="0"/>
      </c:catAx>
      <c:valAx>
        <c:axId val="351033520"/>
        <c:scaling>
          <c:orientation val="minMax"/>
          <c:max val="1"/>
        </c:scaling>
        <c:delete val="1"/>
        <c:axPos val="b"/>
        <c:numFmt formatCode="0%" sourceLinked="0"/>
        <c:majorTickMark val="out"/>
        <c:minorTickMark val="none"/>
        <c:tickLblPos val="nextTo"/>
        <c:crossAx val="351033128"/>
        <c:crosses val="autoZero"/>
        <c:crossBetween val="between"/>
        <c:majorUnit val="0.1"/>
        <c:minorUnit val="5.0000000000000024E-2"/>
      </c:valAx>
    </c:plotArea>
    <c:legend>
      <c:legendPos val="b"/>
      <c:legendEntry>
        <c:idx val="1"/>
        <c:txPr>
          <a:bodyPr/>
          <a:lstStyle/>
          <a:p>
            <a:pPr>
              <a:defRPr sz="1400" baseline="0">
                <a:solidFill>
                  <a:schemeClr val="tx1"/>
                </a:solidFill>
              </a:defRPr>
            </a:pPr>
            <a:endParaRPr lang="en-US"/>
          </a:p>
        </c:txPr>
      </c:legendEntry>
      <c:legendEntry>
        <c:idx val="2"/>
        <c:txPr>
          <a:bodyPr/>
          <a:lstStyle/>
          <a:p>
            <a:pPr>
              <a:defRPr sz="1400" baseline="0">
                <a:solidFill>
                  <a:schemeClr val="tx1"/>
                </a:solidFill>
              </a:defRPr>
            </a:pPr>
            <a:endParaRPr lang="en-US"/>
          </a:p>
        </c:txPr>
      </c:legendEntry>
      <c:layout>
        <c:manualLayout>
          <c:xMode val="edge"/>
          <c:yMode val="edge"/>
          <c:x val="9.4803793171385268E-5"/>
          <c:y val="0.94292283791018006"/>
          <c:w val="0.99672714485084857"/>
          <c:h val="4.1423205084649521E-2"/>
        </c:manualLayout>
      </c:layout>
      <c:overlay val="0"/>
      <c:txPr>
        <a:bodyPr/>
        <a:lstStyle/>
        <a:p>
          <a:pPr>
            <a:defRPr sz="1400" baseline="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4"/>
            <c:invertIfNegative val="0"/>
            <c:bubble3D val="0"/>
            <c:spPr>
              <a:solidFill>
                <a:srgbClr val="ADADB0"/>
              </a:solidFill>
              <a:ln>
                <a:noFill/>
              </a:ln>
              <a:effectLst/>
            </c:spPr>
            <c:extLst>
              <c:ext xmlns:c16="http://schemas.microsoft.com/office/drawing/2014/chart" uri="{C3380CC4-5D6E-409C-BE32-E72D297353CC}">
                <c16:uniqueId val="{00000001-6895-4193-8027-130B0ADAD76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To a very large degree</c:v>
                </c:pt>
                <c:pt idx="1">
                  <c:v>To a somewhat large degree</c:v>
                </c:pt>
                <c:pt idx="2">
                  <c:v>To a somewhat small degree</c:v>
                </c:pt>
                <c:pt idx="3">
                  <c:v>To a very small degree</c:v>
                </c:pt>
                <c:pt idx="4">
                  <c:v>Don’t know/Refused</c:v>
                </c:pt>
              </c:strCache>
            </c:strRef>
          </c:cat>
          <c:val>
            <c:numRef>
              <c:f>Feuil1!$B$2:$B$6</c:f>
              <c:numCache>
                <c:formatCode>0%</c:formatCode>
                <c:ptCount val="5"/>
                <c:pt idx="0">
                  <c:v>0.59012959630949546</c:v>
                </c:pt>
                <c:pt idx="1">
                  <c:v>0.13962021117201279</c:v>
                </c:pt>
                <c:pt idx="2">
                  <c:v>0.13025254289232496</c:v>
                </c:pt>
                <c:pt idx="3">
                  <c:v>0.12864471819654527</c:v>
                </c:pt>
                <c:pt idx="4">
                  <c:v>1.1352931429621575E-2</c:v>
                </c:pt>
              </c:numCache>
            </c:numRef>
          </c:val>
          <c:extLst>
            <c:ext xmlns:c16="http://schemas.microsoft.com/office/drawing/2014/chart" uri="{C3380CC4-5D6E-409C-BE32-E72D297353CC}">
              <c16:uniqueId val="{00000002-6895-4193-8027-130B0ADAD76A}"/>
            </c:ext>
          </c:extLst>
        </c:ser>
        <c:dLbls>
          <c:dLblPos val="outEnd"/>
          <c:showLegendKey val="0"/>
          <c:showVal val="1"/>
          <c:showCatName val="0"/>
          <c:showSerName val="0"/>
          <c:showPercent val="0"/>
          <c:showBubbleSize val="0"/>
        </c:dLbls>
        <c:gapWidth val="109"/>
        <c:overlap val="10"/>
        <c:axId val="349192368"/>
        <c:axId val="349192760"/>
      </c:barChart>
      <c:dateAx>
        <c:axId val="349192368"/>
        <c:scaling>
          <c:orientation val="maxMin"/>
        </c:scaling>
        <c:delete val="0"/>
        <c:axPos val="l"/>
        <c:numFmt formatCode="General" sourceLinked="1"/>
        <c:majorTickMark val="out"/>
        <c:minorTickMark val="none"/>
        <c:tickLblPos val="nextTo"/>
        <c:spPr>
          <a:noFill/>
          <a:ln w="9525" cap="flat" cmpd="sng" algn="ctr">
            <a:solidFill>
              <a:srgbClr val="003B5C"/>
            </a:solidFill>
            <a:round/>
          </a:ln>
          <a:effectLst/>
        </c:spPr>
        <c:txPr>
          <a:bodyPr rot="-60000000" spcFirstLastPara="1" vertOverflow="ellipsis" vert="horz" wrap="square" anchor="ctr" anchorCtr="1"/>
          <a:lstStyle/>
          <a:p>
            <a:pPr marL="0" algn="l" defTabSz="914400" rtl="0" eaLnBrk="1" latinLnBrk="0" hangingPunct="1">
              <a:defRPr lang="fr-FR" sz="1400" b="0" i="0" u="none" strike="noStrike" kern="1200" baseline="0">
                <a:solidFill>
                  <a:schemeClr val="tx1"/>
                </a:solidFill>
                <a:latin typeface="+mn-lt"/>
                <a:ea typeface="+mn-ea"/>
                <a:cs typeface="+mn-cs"/>
              </a:defRPr>
            </a:pPr>
            <a:endParaRPr lang="en-US"/>
          </a:p>
        </c:txPr>
        <c:crossAx val="349192760"/>
        <c:crosses val="autoZero"/>
        <c:auto val="0"/>
        <c:lblOffset val="100"/>
        <c:baseTimeUnit val="days"/>
      </c:dateAx>
      <c:valAx>
        <c:axId val="349192760"/>
        <c:scaling>
          <c:orientation val="minMax"/>
        </c:scaling>
        <c:delete val="1"/>
        <c:axPos val="t"/>
        <c:numFmt formatCode="0%" sourceLinked="1"/>
        <c:majorTickMark val="none"/>
        <c:minorTickMark val="none"/>
        <c:tickLblPos val="nextTo"/>
        <c:crossAx val="34919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8F7747-CCF5-4E7A-80C3-7F8325626F43}" type="datetimeFigureOut">
              <a:rPr lang="en-US" smtClean="0"/>
              <a:pPr/>
              <a:t>4/5/2021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84336AD-3A07-461F-B583-F6C5FB7F2B99}" type="slidenum">
              <a:rPr lang="en-US" smtClean="0"/>
              <a:pPr/>
              <a:t>‹#›</a:t>
            </a:fld>
            <a:endParaRPr lang="en-US"/>
          </a:p>
        </p:txBody>
      </p:sp>
    </p:spTree>
    <p:extLst>
      <p:ext uri="{BB962C8B-B14F-4D97-AF65-F5344CB8AC3E}">
        <p14:creationId xmlns:p14="http://schemas.microsoft.com/office/powerpoint/2010/main" val="276870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DE18CCF0-91A9-48BB-8653-E12B7A628869}" type="datetimeFigureOut">
              <a:rPr lang="en-US" smtClean="0"/>
              <a:pPr/>
              <a:t>4/5/2021</a:t>
            </a:fld>
            <a:endParaRPr lang="en-US"/>
          </a:p>
        </p:txBody>
      </p:sp>
      <p:sp>
        <p:nvSpPr>
          <p:cNvPr id="4" name="Slide Image Placeholder 3"/>
          <p:cNvSpPr>
            <a:spLocks noGrp="1" noRot="1" noChangeAspect="1"/>
          </p:cNvSpPr>
          <p:nvPr>
            <p:ph type="sldImg" idx="2"/>
          </p:nvPr>
        </p:nvSpPr>
        <p:spPr>
          <a:xfrm>
            <a:off x="1414463" y="1163638"/>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1440" tIns="45720" rIns="91440" bIns="45720" rtlCol="0" anchor="b"/>
          <a:lstStyle>
            <a:lvl1pPr algn="r">
              <a:defRPr sz="1200"/>
            </a:lvl1pPr>
          </a:lstStyle>
          <a:p>
            <a:fld id="{43A5809B-E233-431E-99AD-E66781EFE66A}" type="slidenum">
              <a:rPr lang="en-US" smtClean="0"/>
              <a:pPr/>
              <a:t>‹#›</a:t>
            </a:fld>
            <a:endParaRPr lang="en-US"/>
          </a:p>
        </p:txBody>
      </p:sp>
    </p:spTree>
    <p:extLst>
      <p:ext uri="{BB962C8B-B14F-4D97-AF65-F5344CB8AC3E}">
        <p14:creationId xmlns:p14="http://schemas.microsoft.com/office/powerpoint/2010/main" val="334865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9D553-179C-41D6-80D5-6BDDC9CCA8AF}" type="slidenum">
              <a:rPr lang="en-US" smtClean="0"/>
              <a:pPr/>
              <a:t>1</a:t>
            </a:fld>
            <a:endParaRPr lang="en-US"/>
          </a:p>
        </p:txBody>
      </p:sp>
    </p:spTree>
    <p:extLst>
      <p:ext uri="{BB962C8B-B14F-4D97-AF65-F5344CB8AC3E}">
        <p14:creationId xmlns:p14="http://schemas.microsoft.com/office/powerpoint/2010/main" val="199610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9D553-179C-41D6-80D5-6BDDC9CCA8AF}" type="slidenum">
              <a:rPr lang="en-US" smtClean="0"/>
              <a:pPr/>
              <a:t>3</a:t>
            </a:fld>
            <a:endParaRPr lang="en-US"/>
          </a:p>
        </p:txBody>
      </p:sp>
    </p:spTree>
    <p:extLst>
      <p:ext uri="{BB962C8B-B14F-4D97-AF65-F5344CB8AC3E}">
        <p14:creationId xmlns:p14="http://schemas.microsoft.com/office/powerpoint/2010/main" val="157887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A5809B-E233-431E-99AD-E66781EFE66A}" type="slidenum">
              <a:rPr lang="en-US" smtClean="0"/>
              <a:pPr/>
              <a:t>5</a:t>
            </a:fld>
            <a:endParaRPr lang="en-US"/>
          </a:p>
        </p:txBody>
      </p:sp>
    </p:spTree>
    <p:extLst>
      <p:ext uri="{BB962C8B-B14F-4D97-AF65-F5344CB8AC3E}">
        <p14:creationId xmlns:p14="http://schemas.microsoft.com/office/powerpoint/2010/main" val="26576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6"/>
          <p:cNvSpPr>
            <a:spLocks noEditPoints="1"/>
          </p:cNvSpPr>
          <p:nvPr userDrawn="1"/>
        </p:nvSpPr>
        <p:spPr bwMode="auto">
          <a:xfrm>
            <a:off x="8294" y="574654"/>
            <a:ext cx="9144000" cy="5712737"/>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hasCustomPrompt="1"/>
          </p:nvPr>
        </p:nvSpPr>
        <p:spPr>
          <a:xfrm>
            <a:off x="1371600" y="2037030"/>
            <a:ext cx="7772400" cy="1293841"/>
          </a:xfrm>
        </p:spPr>
        <p:txBody>
          <a:bodyPr anchor="b">
            <a:normAutofit/>
          </a:bodyPr>
          <a:lstStyle>
            <a:lvl1pPr algn="r">
              <a:defRPr sz="3600" baseline="0"/>
            </a:lvl1pPr>
          </a:lstStyle>
          <a:p>
            <a:r>
              <a:rPr lang="en-US"/>
              <a:t>Click Survey of XX </a:t>
            </a:r>
            <a:br>
              <a:rPr lang="en-US"/>
            </a:br>
            <a:r>
              <a:rPr lang="en-US"/>
              <a:t>Public Opinion</a:t>
            </a:r>
          </a:p>
        </p:txBody>
      </p:sp>
      <p:sp>
        <p:nvSpPr>
          <p:cNvPr id="3" name="Subtitle 2"/>
          <p:cNvSpPr>
            <a:spLocks noGrp="1"/>
          </p:cNvSpPr>
          <p:nvPr>
            <p:ph type="subTitle" idx="1" hasCustomPrompt="1"/>
          </p:nvPr>
        </p:nvSpPr>
        <p:spPr>
          <a:xfrm>
            <a:off x="2286000" y="3617745"/>
            <a:ext cx="6858000" cy="433067"/>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dates poll was in the filed</a:t>
            </a:r>
          </a:p>
        </p:txBody>
      </p:sp>
      <p:cxnSp>
        <p:nvCxnSpPr>
          <p:cNvPr id="9" name="Straight Connector 8"/>
          <p:cNvCxnSpPr/>
          <p:nvPr userDrawn="1"/>
        </p:nvCxnSpPr>
        <p:spPr>
          <a:xfrm>
            <a:off x="2294294" y="3431023"/>
            <a:ext cx="6858000" cy="84"/>
          </a:xfrm>
          <a:prstGeom prst="line">
            <a:avLst/>
          </a:prstGeom>
          <a:ln w="215900">
            <a:solidFill>
              <a:srgbClr val="8FAE3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622" y="5722154"/>
            <a:ext cx="1515644" cy="963866"/>
          </a:xfrm>
          <a:prstGeom prst="rect">
            <a:avLst/>
          </a:prstGeom>
        </p:spPr>
      </p:pic>
    </p:spTree>
    <p:extLst>
      <p:ext uri="{BB962C8B-B14F-4D97-AF65-F5344CB8AC3E}">
        <p14:creationId xmlns:p14="http://schemas.microsoft.com/office/powerpoint/2010/main" val="31673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tailed Methodology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3B5C"/>
                </a:solidFill>
              </a:defRPr>
            </a:lvl1pPr>
            <a:lvl2pPr>
              <a:defRPr>
                <a:solidFill>
                  <a:srgbClr val="003B5C"/>
                </a:solidFill>
              </a:defRPr>
            </a:lvl2pPr>
            <a:lvl3pPr>
              <a:defRPr>
                <a:solidFill>
                  <a:srgbClr val="003B5C"/>
                </a:solidFill>
              </a:defRPr>
            </a:lvl3pPr>
            <a:lvl4pPr>
              <a:defRPr>
                <a:solidFill>
                  <a:srgbClr val="003B5C"/>
                </a:solidFill>
              </a:defRPr>
            </a:lvl4pPr>
            <a:lvl5pPr>
              <a:defRPr>
                <a:solidFill>
                  <a:srgbClr val="003B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108609" y="218485"/>
            <a:ext cx="6586917" cy="461665"/>
          </a:xfrm>
          <a:prstGeom prst="rect">
            <a:avLst/>
          </a:prstGeom>
          <a:noFill/>
        </p:spPr>
        <p:txBody>
          <a:bodyPr wrap="square" rtlCol="0">
            <a:spAutoFit/>
          </a:bodyPr>
          <a:lstStyle/>
          <a:p>
            <a:pPr algn="ctr"/>
            <a:r>
              <a:rPr lang="en-US" sz="2400"/>
              <a:t>Detailed Methodology</a:t>
            </a:r>
          </a:p>
        </p:txBody>
      </p:sp>
      <p:sp>
        <p:nvSpPr>
          <p:cNvPr id="7"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Tree>
    <p:extLst>
      <p:ext uri="{BB962C8B-B14F-4D97-AF65-F5344CB8AC3E}">
        <p14:creationId xmlns:p14="http://schemas.microsoft.com/office/powerpoint/2010/main" val="321380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Freeform 6"/>
          <p:cNvSpPr>
            <a:spLocks noEditPoints="1"/>
          </p:cNvSpPr>
          <p:nvPr userDrawn="1"/>
        </p:nvSpPr>
        <p:spPr bwMode="auto">
          <a:xfrm>
            <a:off x="8294" y="574654"/>
            <a:ext cx="9144000" cy="5712737"/>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hasCustomPrompt="1"/>
          </p:nvPr>
        </p:nvSpPr>
        <p:spPr>
          <a:xfrm>
            <a:off x="2586634" y="2674179"/>
            <a:ext cx="6548313" cy="716429"/>
          </a:xfrm>
        </p:spPr>
        <p:txBody>
          <a:bodyPr anchor="b">
            <a:normAutofit/>
          </a:bodyPr>
          <a:lstStyle>
            <a:lvl1pPr algn="r">
              <a:defRPr sz="3600" baseline="0"/>
            </a:lvl1pPr>
          </a:lstStyle>
          <a:p>
            <a:r>
              <a:rPr lang="en-US"/>
              <a:t>Click Divider Slide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622" y="5722154"/>
            <a:ext cx="1515644" cy="963866"/>
          </a:xfrm>
          <a:prstGeom prst="rect">
            <a:avLst/>
          </a:prstGeom>
        </p:spPr>
      </p:pic>
      <p:cxnSp>
        <p:nvCxnSpPr>
          <p:cNvPr id="11" name="Straight Connector 10"/>
          <p:cNvCxnSpPr/>
          <p:nvPr userDrawn="1"/>
        </p:nvCxnSpPr>
        <p:spPr>
          <a:xfrm>
            <a:off x="2294294" y="3431023"/>
            <a:ext cx="6858000" cy="84"/>
          </a:xfrm>
          <a:prstGeom prst="line">
            <a:avLst/>
          </a:prstGeom>
          <a:ln w="215900">
            <a:solidFill>
              <a:srgbClr val="8FA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99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3221" y="335560"/>
            <a:ext cx="8577558" cy="303711"/>
          </a:xfrm>
          <a:noFill/>
        </p:spPr>
        <p:txBody>
          <a:bodyPr>
            <a:normAutofit/>
          </a:bodyPr>
          <a:lstStyle>
            <a:lvl1pPr algn="ctr">
              <a:defRPr sz="2400" baseline="0">
                <a:solidFill>
                  <a:srgbClr val="003B5C"/>
                </a:solidFill>
              </a:defRPr>
            </a:lvl1pPr>
          </a:lstStyle>
          <a:p>
            <a:r>
              <a:rPr lang="en-US"/>
              <a:t>Click question as asked in questionnaire</a:t>
            </a:r>
          </a:p>
        </p:txBody>
      </p:sp>
      <p:sp>
        <p:nvSpPr>
          <p:cNvPr id="10" name="Text Placeholder 9"/>
          <p:cNvSpPr>
            <a:spLocks noGrp="1"/>
          </p:cNvSpPr>
          <p:nvPr>
            <p:ph type="body" sz="quarter" idx="13" hasCustomPrompt="1"/>
          </p:nvPr>
        </p:nvSpPr>
        <p:spPr>
          <a:xfrm>
            <a:off x="1015403" y="711580"/>
            <a:ext cx="7113193" cy="420687"/>
          </a:xfrm>
        </p:spPr>
        <p:txBody>
          <a:bodyPr>
            <a:normAutofit/>
          </a:bodyPr>
          <a:lstStyle>
            <a:lvl1pPr marL="0" indent="0" algn="ctr">
              <a:buNone/>
              <a:defRPr sz="1800"/>
            </a:lvl1pPr>
          </a:lstStyle>
          <a:p>
            <a:pPr lvl="0"/>
            <a:r>
              <a:rPr lang="en-US"/>
              <a:t>Click to add </a:t>
            </a:r>
            <a:r>
              <a:rPr lang="en-US" sz="1800">
                <a:latin typeface="Microsoft Sans Serif" panose="020B0604020202020204" pitchFamily="34" charset="0"/>
                <a:cs typeface="Microsoft Sans Serif" panose="020B0604020202020204" pitchFamily="34" charset="0"/>
              </a:rPr>
              <a:t>info on breakdown, sample size, etc. if applicable</a:t>
            </a:r>
            <a:endParaRPr lang="en-US"/>
          </a:p>
        </p:txBody>
      </p:sp>
      <p:sp>
        <p:nvSpPr>
          <p:cNvPr id="5"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Tree>
    <p:extLst>
      <p:ext uri="{BB962C8B-B14F-4D97-AF65-F5344CB8AC3E}">
        <p14:creationId xmlns:p14="http://schemas.microsoft.com/office/powerpoint/2010/main" val="31328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with a no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3221" y="335560"/>
            <a:ext cx="8577558" cy="303711"/>
          </a:xfrm>
          <a:noFill/>
        </p:spPr>
        <p:txBody>
          <a:bodyPr>
            <a:normAutofit/>
          </a:bodyPr>
          <a:lstStyle>
            <a:lvl1pPr algn="ctr">
              <a:defRPr sz="2400" baseline="0">
                <a:solidFill>
                  <a:srgbClr val="003B5C"/>
                </a:solidFill>
              </a:defRPr>
            </a:lvl1pPr>
          </a:lstStyle>
          <a:p>
            <a:r>
              <a:rPr lang="en-US"/>
              <a:t>Click question as asked in questionnaire</a:t>
            </a:r>
          </a:p>
        </p:txBody>
      </p:sp>
      <p:sp>
        <p:nvSpPr>
          <p:cNvPr id="10" name="Text Placeholder 9"/>
          <p:cNvSpPr>
            <a:spLocks noGrp="1"/>
          </p:cNvSpPr>
          <p:nvPr>
            <p:ph type="body" sz="quarter" idx="13" hasCustomPrompt="1"/>
          </p:nvPr>
        </p:nvSpPr>
        <p:spPr>
          <a:xfrm>
            <a:off x="1015403" y="711580"/>
            <a:ext cx="7113193" cy="420687"/>
          </a:xfrm>
        </p:spPr>
        <p:txBody>
          <a:bodyPr>
            <a:normAutofit/>
          </a:bodyPr>
          <a:lstStyle>
            <a:lvl1pPr marL="0" indent="0" algn="ctr">
              <a:buNone/>
              <a:defRPr sz="1800"/>
            </a:lvl1pPr>
          </a:lstStyle>
          <a:p>
            <a:pPr lvl="0"/>
            <a:r>
              <a:rPr lang="en-US"/>
              <a:t>Click to add </a:t>
            </a:r>
            <a:r>
              <a:rPr lang="en-US" sz="1800">
                <a:latin typeface="Microsoft Sans Serif" panose="020B0604020202020204" pitchFamily="34" charset="0"/>
                <a:cs typeface="Microsoft Sans Serif" panose="020B0604020202020204" pitchFamily="34" charset="0"/>
              </a:rPr>
              <a:t>info on breakdown, sample size, etc. if applicable</a:t>
            </a:r>
            <a:endParaRPr lang="en-US"/>
          </a:p>
        </p:txBody>
      </p:sp>
      <p:sp>
        <p:nvSpPr>
          <p:cNvPr id="5"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
        <p:nvSpPr>
          <p:cNvPr id="4" name="Text Placeholder 3"/>
          <p:cNvSpPr>
            <a:spLocks noGrp="1"/>
          </p:cNvSpPr>
          <p:nvPr>
            <p:ph type="body" sz="quarter" idx="14" hasCustomPrompt="1"/>
          </p:nvPr>
        </p:nvSpPr>
        <p:spPr>
          <a:xfrm>
            <a:off x="283221" y="6437971"/>
            <a:ext cx="4337050" cy="253512"/>
          </a:xfrm>
        </p:spPr>
        <p:txBody>
          <a:bodyPr>
            <a:noAutofit/>
          </a:bodyPr>
          <a:lstStyle>
            <a:lvl1pPr marL="0" indent="0">
              <a:buNone/>
              <a:defRPr sz="1200">
                <a:solidFill>
                  <a:srgbClr val="6D6E70"/>
                </a:solidFill>
              </a:defRPr>
            </a:lvl1pPr>
            <a:lvl2pPr marL="457200" indent="0">
              <a:buNone/>
              <a:defRPr sz="1200">
                <a:solidFill>
                  <a:srgbClr val="6D6E70"/>
                </a:solidFill>
              </a:defRPr>
            </a:lvl2pPr>
            <a:lvl3pPr marL="914400" indent="0">
              <a:buNone/>
              <a:defRPr sz="1200">
                <a:solidFill>
                  <a:srgbClr val="6D6E70"/>
                </a:solidFill>
              </a:defRPr>
            </a:lvl3pPr>
            <a:lvl4pPr marL="1371600" indent="0">
              <a:buNone/>
              <a:defRPr sz="1200">
                <a:solidFill>
                  <a:srgbClr val="6D6E70"/>
                </a:solidFill>
              </a:defRPr>
            </a:lvl4pPr>
            <a:lvl5pPr marL="1828800" indent="0">
              <a:buNone/>
              <a:defRPr sz="1200">
                <a:solidFill>
                  <a:srgbClr val="6D6E70"/>
                </a:solidFill>
              </a:defRPr>
            </a:lvl5pPr>
          </a:lstStyle>
          <a:p>
            <a:pPr lvl="0"/>
            <a:r>
              <a:rPr lang="en-US"/>
              <a:t>Click to add a note</a:t>
            </a:r>
          </a:p>
        </p:txBody>
      </p:sp>
    </p:spTree>
    <p:extLst>
      <p:ext uri="{BB962C8B-B14F-4D97-AF65-F5344CB8AC3E}">
        <p14:creationId xmlns:p14="http://schemas.microsoft.com/office/powerpoint/2010/main" val="362677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 Priva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3221" y="335560"/>
            <a:ext cx="8577558" cy="303711"/>
          </a:xfrm>
          <a:noFill/>
        </p:spPr>
        <p:txBody>
          <a:bodyPr>
            <a:normAutofit/>
          </a:bodyPr>
          <a:lstStyle>
            <a:lvl1pPr algn="ctr">
              <a:defRPr sz="2400" baseline="0">
                <a:solidFill>
                  <a:srgbClr val="003B5C"/>
                </a:solidFill>
              </a:defRPr>
            </a:lvl1pPr>
          </a:lstStyle>
          <a:p>
            <a:r>
              <a:rPr lang="en-US"/>
              <a:t>Click question as asked in questionnaire</a:t>
            </a:r>
          </a:p>
        </p:txBody>
      </p:sp>
      <p:sp>
        <p:nvSpPr>
          <p:cNvPr id="10" name="Text Placeholder 9"/>
          <p:cNvSpPr>
            <a:spLocks noGrp="1"/>
          </p:cNvSpPr>
          <p:nvPr>
            <p:ph type="body" sz="quarter" idx="13" hasCustomPrompt="1"/>
          </p:nvPr>
        </p:nvSpPr>
        <p:spPr>
          <a:xfrm>
            <a:off x="1015403" y="711580"/>
            <a:ext cx="7113193" cy="420687"/>
          </a:xfrm>
        </p:spPr>
        <p:txBody>
          <a:bodyPr>
            <a:normAutofit/>
          </a:bodyPr>
          <a:lstStyle>
            <a:lvl1pPr marL="0" indent="0" algn="ctr">
              <a:buNone/>
              <a:defRPr sz="1800"/>
            </a:lvl1pPr>
          </a:lstStyle>
          <a:p>
            <a:pPr lvl="0"/>
            <a:r>
              <a:rPr lang="en-US"/>
              <a:t>Click to add </a:t>
            </a:r>
            <a:r>
              <a:rPr lang="en-US" sz="1800">
                <a:latin typeface="Microsoft Sans Serif" panose="020B0604020202020204" pitchFamily="34" charset="0"/>
                <a:cs typeface="Microsoft Sans Serif" panose="020B0604020202020204" pitchFamily="34" charset="0"/>
              </a:rPr>
              <a:t>info on breakdown, sample size, etc. if applicable</a:t>
            </a:r>
            <a:endParaRPr lang="en-US"/>
          </a:p>
        </p:txBody>
      </p:sp>
      <p:sp>
        <p:nvSpPr>
          <p:cNvPr id="2" name="TextBox 1"/>
          <p:cNvSpPr txBox="1"/>
          <p:nvPr userDrawn="1"/>
        </p:nvSpPr>
        <p:spPr>
          <a:xfrm rot="19649614">
            <a:off x="499839" y="1963257"/>
            <a:ext cx="8230771" cy="3170099"/>
          </a:xfrm>
          <a:prstGeom prst="rect">
            <a:avLst/>
          </a:prstGeom>
          <a:noFill/>
        </p:spPr>
        <p:txBody>
          <a:bodyPr wrap="square" rtlCol="0">
            <a:spAutoFit/>
          </a:bodyPr>
          <a:lstStyle/>
          <a:p>
            <a:r>
              <a:rPr lang="en-US" sz="20000">
                <a:solidFill>
                  <a:srgbClr val="E6E7E8"/>
                </a:solidFill>
              </a:rPr>
              <a:t>Private</a:t>
            </a:r>
          </a:p>
        </p:txBody>
      </p:sp>
      <p:sp>
        <p:nvSpPr>
          <p:cNvPr id="7"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Tree>
    <p:extLst>
      <p:ext uri="{BB962C8B-B14F-4D97-AF65-F5344CB8AC3E}">
        <p14:creationId xmlns:p14="http://schemas.microsoft.com/office/powerpoint/2010/main" val="74771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Tree>
    <p:extLst>
      <p:ext uri="{BB962C8B-B14F-4D97-AF65-F5344CB8AC3E}">
        <p14:creationId xmlns:p14="http://schemas.microsoft.com/office/powerpoint/2010/main" val="50189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graphics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3B5C"/>
                </a:solidFill>
              </a:defRPr>
            </a:lvl1pPr>
            <a:lvl2pPr>
              <a:defRPr>
                <a:solidFill>
                  <a:srgbClr val="003B5C"/>
                </a:solidFill>
              </a:defRPr>
            </a:lvl2pPr>
            <a:lvl3pPr>
              <a:defRPr>
                <a:solidFill>
                  <a:srgbClr val="003B5C"/>
                </a:solidFill>
              </a:defRPr>
            </a:lvl3pPr>
            <a:lvl4pPr>
              <a:defRPr>
                <a:solidFill>
                  <a:srgbClr val="003B5C"/>
                </a:solidFill>
              </a:defRPr>
            </a:lvl4pPr>
            <a:lvl5pPr>
              <a:defRPr>
                <a:solidFill>
                  <a:srgbClr val="003B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108609" y="218485"/>
            <a:ext cx="6586917" cy="461665"/>
          </a:xfrm>
          <a:prstGeom prst="rect">
            <a:avLst/>
          </a:prstGeom>
          <a:noFill/>
        </p:spPr>
        <p:txBody>
          <a:bodyPr wrap="square" rtlCol="0">
            <a:spAutoFit/>
          </a:bodyPr>
          <a:lstStyle/>
          <a:p>
            <a:pPr algn="ctr"/>
            <a:r>
              <a:rPr lang="en-US" sz="2400"/>
              <a:t>Demographics</a:t>
            </a:r>
          </a:p>
        </p:txBody>
      </p:sp>
      <p:sp>
        <p:nvSpPr>
          <p:cNvPr id="5"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Tree>
    <p:extLst>
      <p:ext uri="{BB962C8B-B14F-4D97-AF65-F5344CB8AC3E}">
        <p14:creationId xmlns:p14="http://schemas.microsoft.com/office/powerpoint/2010/main" val="139767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itle 1"/>
          <p:cNvSpPr txBox="1">
            <a:spLocks/>
          </p:cNvSpPr>
          <p:nvPr userDrawn="1"/>
        </p:nvSpPr>
        <p:spPr>
          <a:xfrm>
            <a:off x="1960393" y="2885080"/>
            <a:ext cx="5209563" cy="602609"/>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baseline="0">
                <a:solidFill>
                  <a:srgbClr val="002649"/>
                </a:solidFill>
                <a:latin typeface="+mj-lt"/>
                <a:ea typeface="+mj-ea"/>
                <a:cs typeface="+mj-cs"/>
              </a:defRPr>
            </a:lvl1pPr>
          </a:lstStyle>
          <a:p>
            <a:r>
              <a:rPr lang="en-US">
                <a:solidFill>
                  <a:srgbClr val="8FAE3D"/>
                </a:solidFill>
              </a:rPr>
              <a:t>www.IRI.org | @IRI_Polls</a:t>
            </a:r>
          </a:p>
        </p:txBody>
      </p:sp>
      <p:sp>
        <p:nvSpPr>
          <p:cNvPr id="2" name="TextBox 1"/>
          <p:cNvSpPr txBox="1"/>
          <p:nvPr userDrawn="1"/>
        </p:nvSpPr>
        <p:spPr>
          <a:xfrm>
            <a:off x="1598058" y="2162367"/>
            <a:ext cx="5843695" cy="830997"/>
          </a:xfrm>
          <a:prstGeom prst="rect">
            <a:avLst/>
          </a:prstGeom>
          <a:noFill/>
        </p:spPr>
        <p:txBody>
          <a:bodyPr wrap="square" rtlCol="0">
            <a:spAutoFit/>
          </a:bodyPr>
          <a:lstStyle/>
          <a:p>
            <a:pPr algn="ctr"/>
            <a:r>
              <a:rPr lang="en-US" sz="2400">
                <a:solidFill>
                  <a:srgbClr val="003B5C"/>
                </a:solidFill>
              </a:rPr>
              <a:t>Center for Insights in Survey Research</a:t>
            </a:r>
            <a:br>
              <a:rPr lang="en-US" sz="2400">
                <a:solidFill>
                  <a:srgbClr val="003B5C"/>
                </a:solidFill>
              </a:rPr>
            </a:br>
            <a:r>
              <a:rPr lang="en-US" sz="2400">
                <a:solidFill>
                  <a:srgbClr val="003B5C"/>
                </a:solidFill>
              </a:rPr>
              <a:t>202.408.9450 | info@iri.org</a:t>
            </a:r>
          </a:p>
        </p:txBody>
      </p:sp>
    </p:spTree>
    <p:extLst>
      <p:ext uri="{BB962C8B-B14F-4D97-AF65-F5344CB8AC3E}">
        <p14:creationId xmlns:p14="http://schemas.microsoft.com/office/powerpoint/2010/main" val="376942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212" y="6492875"/>
            <a:ext cx="2057400" cy="365125"/>
          </a:xfrm>
          <a:prstGeom prst="rect">
            <a:avLst/>
          </a:prstGeom>
        </p:spPr>
        <p:txBody>
          <a:bodyPr vert="horz" lIns="91440" tIns="45720" rIns="91440" bIns="45720" rtlCol="0" anchor="ctr"/>
          <a:lstStyle>
            <a:lvl1pPr algn="r">
              <a:defRPr sz="1200">
                <a:solidFill>
                  <a:srgbClr val="6D6E70"/>
                </a:solidFill>
              </a:defRPr>
            </a:lvl1pPr>
          </a:lstStyle>
          <a:p>
            <a:fld id="{9142FD54-3F4D-4897-80C4-103D37C5A9F2}" type="slidenum">
              <a:rPr lang="en-US" smtClean="0"/>
              <a:pPr/>
              <a:t>‹#›</a:t>
            </a:fld>
            <a:endParaRPr lang="en-US"/>
          </a:p>
        </p:txBody>
      </p:sp>
    </p:spTree>
    <p:extLst>
      <p:ext uri="{BB962C8B-B14F-4D97-AF65-F5344CB8AC3E}">
        <p14:creationId xmlns:p14="http://schemas.microsoft.com/office/powerpoint/2010/main" val="2095191167"/>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6" r:id="rId3"/>
    <p:sldLayoutId id="2147483666" r:id="rId4"/>
    <p:sldLayoutId id="2147483692" r:id="rId5"/>
    <p:sldLayoutId id="2147483687" r:id="rId6"/>
    <p:sldLayoutId id="2147483667" r:id="rId7"/>
    <p:sldLayoutId id="2147483685"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ri.org/"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s://www.ir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3902" y="2405299"/>
            <a:ext cx="6860098" cy="1518628"/>
          </a:xfrm>
        </p:spPr>
        <p:txBody>
          <a:bodyPr>
            <a:normAutofit/>
          </a:bodyPr>
          <a:lstStyle/>
          <a:p>
            <a:pPr lvl="0">
              <a:lnSpc>
                <a:spcPct val="100000"/>
              </a:lnSpc>
              <a:defRPr/>
            </a:pPr>
            <a:r>
              <a:rPr lang="en-US" b="1">
                <a:solidFill>
                  <a:schemeClr val="tx2"/>
                </a:solidFill>
                <a:latin typeface="Trebuchet MS"/>
                <a:cs typeface="Arial" pitchFamily="34" charset="0"/>
              </a:rPr>
              <a:t>Public Opinion Survey: </a:t>
            </a:r>
            <a:br>
              <a:rPr lang="en-US" b="1">
                <a:solidFill>
                  <a:schemeClr val="tx2"/>
                </a:solidFill>
                <a:latin typeface="Trebuchet MS" pitchFamily="34" charset="0"/>
                <a:cs typeface="Arial" pitchFamily="34" charset="0"/>
              </a:rPr>
            </a:br>
            <a:r>
              <a:rPr lang="en-US" b="1">
                <a:solidFill>
                  <a:schemeClr val="tx2"/>
                </a:solidFill>
                <a:latin typeface="Trebuchet MS"/>
                <a:cs typeface="Arial" pitchFamily="34" charset="0"/>
              </a:rPr>
              <a:t>Residents of Tunisia</a:t>
            </a:r>
            <a:endParaRPr lang="en-US">
              <a:solidFill>
                <a:schemeClr val="tx2"/>
              </a:solidFill>
              <a:latin typeface="Trebuchet MS"/>
              <a:cs typeface="Arial" pitchFamily="34" charset="0"/>
            </a:endParaRPr>
          </a:p>
          <a:p>
            <a:pPr>
              <a:lnSpc>
                <a:spcPct val="100000"/>
              </a:lnSpc>
              <a:defRPr/>
            </a:pPr>
            <a:endParaRPr lang="en-US" b="1">
              <a:solidFill>
                <a:schemeClr val="tx2"/>
              </a:solidFill>
              <a:cs typeface="Arial"/>
            </a:endParaRPr>
          </a:p>
        </p:txBody>
      </p:sp>
      <p:sp>
        <p:nvSpPr>
          <p:cNvPr id="3" name="Subtitle 2"/>
          <p:cNvSpPr>
            <a:spLocks noGrp="1"/>
          </p:cNvSpPr>
          <p:nvPr>
            <p:ph type="subTitle" idx="1"/>
          </p:nvPr>
        </p:nvSpPr>
        <p:spPr>
          <a:xfrm>
            <a:off x="2250346" y="3534926"/>
            <a:ext cx="6858000" cy="1214874"/>
          </a:xfrm>
        </p:spPr>
        <p:txBody>
          <a:bodyPr>
            <a:normAutofit/>
          </a:bodyPr>
          <a:lstStyle/>
          <a:p>
            <a:pPr lvl="0"/>
            <a:r>
              <a:rPr lang="en-US">
                <a:solidFill>
                  <a:srgbClr val="003B5D"/>
                </a:solidFill>
                <a:latin typeface="Trebuchet MS" pitchFamily="34" charset="0"/>
              </a:rPr>
              <a:t>September 24 – October 11, 2020</a:t>
            </a:r>
          </a:p>
        </p:txBody>
      </p:sp>
      <p:sp>
        <p:nvSpPr>
          <p:cNvPr id="9" name="Rectangle 8">
            <a:extLst>
              <a:ext uri="{FF2B5EF4-FFF2-40B4-BE49-F238E27FC236}">
                <a16:creationId xmlns:a16="http://schemas.microsoft.com/office/drawing/2014/main" id="{5FDC4CAB-2A96-4B58-BA7D-CB042CD1CACB}"/>
              </a:ext>
            </a:extLst>
          </p:cNvPr>
          <p:cNvSpPr/>
          <p:nvPr/>
        </p:nvSpPr>
        <p:spPr>
          <a:xfrm>
            <a:off x="87923" y="5583115"/>
            <a:ext cx="1670539" cy="118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DC0FD1-E1A6-4019-835F-EF1999911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23" y="5247459"/>
            <a:ext cx="2924336" cy="1522618"/>
          </a:xfrm>
          <a:prstGeom prst="rect">
            <a:avLst/>
          </a:prstGeom>
        </p:spPr>
      </p:pic>
    </p:spTree>
    <p:extLst>
      <p:ext uri="{BB962C8B-B14F-4D97-AF65-F5344CB8AC3E}">
        <p14:creationId xmlns:p14="http://schemas.microsoft.com/office/powerpoint/2010/main" val="3947386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9142FD54-3F4D-4897-80C4-103D37C5A9F2}" type="slidenum">
              <a:rPr lang="en-US" smtClean="0"/>
              <a:pPr/>
              <a:t>10</a:t>
            </a:fld>
            <a:endParaRPr lang="en-US"/>
          </a:p>
        </p:txBody>
      </p:sp>
      <p:sp>
        <p:nvSpPr>
          <p:cNvPr id="5" name="Title 1"/>
          <p:cNvSpPr>
            <a:spLocks noGrp="1"/>
          </p:cNvSpPr>
          <p:nvPr>
            <p:ph type="title"/>
          </p:nvPr>
        </p:nvSpPr>
        <p:spPr>
          <a:xfrm>
            <a:off x="283221" y="335563"/>
            <a:ext cx="8544586" cy="895035"/>
          </a:xfrm>
        </p:spPr>
        <p:txBody>
          <a:bodyPr>
            <a:noAutofit/>
          </a:bodyPr>
          <a:lstStyle/>
          <a:p>
            <a:pPr lvl="0"/>
            <a:r>
              <a:rPr lang="en-US" sz="2000"/>
              <a:t>In the past 12 months, how often, if at all, have you had to do a favor, give a gift or pay a bribe?    </a:t>
            </a:r>
            <a:endParaRPr lang="fr-FR" sz="2000"/>
          </a:p>
        </p:txBody>
      </p:sp>
      <p:graphicFrame>
        <p:nvGraphicFramePr>
          <p:cNvPr id="6" name="Graphique 5"/>
          <p:cNvGraphicFramePr/>
          <p:nvPr>
            <p:extLst>
              <p:ext uri="{D42A27DB-BD31-4B8C-83A1-F6EECF244321}">
                <p14:modId xmlns:p14="http://schemas.microsoft.com/office/powerpoint/2010/main" val="2282711522"/>
              </p:ext>
            </p:extLst>
          </p:nvPr>
        </p:nvGraphicFramePr>
        <p:xfrm>
          <a:off x="1546412" y="1479177"/>
          <a:ext cx="6790762" cy="4397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095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9142FD54-3F4D-4897-80C4-103D37C5A9F2}" type="slidenum">
              <a:rPr lang="en-US" smtClean="0"/>
              <a:pPr/>
              <a:t>11</a:t>
            </a:fld>
            <a:endParaRPr lang="en-US"/>
          </a:p>
        </p:txBody>
      </p:sp>
      <p:sp>
        <p:nvSpPr>
          <p:cNvPr id="5" name="Title 1"/>
          <p:cNvSpPr>
            <a:spLocks noGrp="1"/>
          </p:cNvSpPr>
          <p:nvPr>
            <p:ph type="title"/>
          </p:nvPr>
        </p:nvSpPr>
        <p:spPr>
          <a:xfrm>
            <a:off x="283221" y="335563"/>
            <a:ext cx="8544586" cy="895035"/>
          </a:xfrm>
        </p:spPr>
        <p:txBody>
          <a:bodyPr>
            <a:noAutofit/>
          </a:bodyPr>
          <a:lstStyle/>
          <a:p>
            <a:pPr lvl="0"/>
            <a:r>
              <a:rPr lang="en-US" sz="2000"/>
              <a:t>From this list of institutions, tell me if you have personally experienced corruption with:</a:t>
            </a:r>
            <a:endParaRPr lang="fr-FR" sz="2000"/>
          </a:p>
        </p:txBody>
      </p:sp>
      <p:graphicFrame>
        <p:nvGraphicFramePr>
          <p:cNvPr id="6" name="Chart 5">
            <a:extLst>
              <a:ext uri="{FF2B5EF4-FFF2-40B4-BE49-F238E27FC236}">
                <a16:creationId xmlns:a16="http://schemas.microsoft.com/office/drawing/2014/main" id="{E5D879C9-BF03-4C5D-B514-33075CBB034C}"/>
              </a:ext>
            </a:extLst>
          </p:cNvPr>
          <p:cNvGraphicFramePr/>
          <p:nvPr>
            <p:extLst>
              <p:ext uri="{D42A27DB-BD31-4B8C-83A1-F6EECF244321}">
                <p14:modId xmlns:p14="http://schemas.microsoft.com/office/powerpoint/2010/main" val="4178245873"/>
              </p:ext>
            </p:extLst>
          </p:nvPr>
        </p:nvGraphicFramePr>
        <p:xfrm>
          <a:off x="188258" y="1230598"/>
          <a:ext cx="8754035" cy="5511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50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9142FD54-3F4D-4897-80C4-103D37C5A9F2}" type="slidenum">
              <a:rPr lang="en-US" smtClean="0"/>
              <a:pPr/>
              <a:t>12</a:t>
            </a:fld>
            <a:endParaRPr lang="en-US"/>
          </a:p>
        </p:txBody>
      </p:sp>
      <p:sp>
        <p:nvSpPr>
          <p:cNvPr id="5" name="Title 1"/>
          <p:cNvSpPr>
            <a:spLocks noGrp="1"/>
          </p:cNvSpPr>
          <p:nvPr>
            <p:ph type="title"/>
          </p:nvPr>
        </p:nvSpPr>
        <p:spPr>
          <a:xfrm>
            <a:off x="283221" y="335563"/>
            <a:ext cx="8544586" cy="895035"/>
          </a:xfrm>
        </p:spPr>
        <p:txBody>
          <a:bodyPr>
            <a:noAutofit/>
          </a:bodyPr>
          <a:lstStyle/>
          <a:p>
            <a:pPr lvl="0"/>
            <a:r>
              <a:rPr lang="en-US" sz="2000"/>
              <a:t>Which among the following groups is the most important to effectively address corruption in our country?</a:t>
            </a:r>
            <a:br>
              <a:rPr lang="en-US" sz="2000"/>
            </a:br>
            <a:r>
              <a:rPr lang="en-US" sz="1600"/>
              <a:t>(Up to three mentions accepted)</a:t>
            </a:r>
            <a:endParaRPr lang="fr-FR" sz="2000"/>
          </a:p>
        </p:txBody>
      </p:sp>
      <p:graphicFrame>
        <p:nvGraphicFramePr>
          <p:cNvPr id="2" name="Tableau 1"/>
          <p:cNvGraphicFramePr>
            <a:graphicFrameLocks noGrp="1"/>
          </p:cNvGraphicFramePr>
          <p:nvPr>
            <p:extLst>
              <p:ext uri="{D42A27DB-BD31-4B8C-83A1-F6EECF244321}">
                <p14:modId xmlns:p14="http://schemas.microsoft.com/office/powerpoint/2010/main" val="2203462731"/>
              </p:ext>
            </p:extLst>
          </p:nvPr>
        </p:nvGraphicFramePr>
        <p:xfrm>
          <a:off x="423083" y="1884482"/>
          <a:ext cx="8213221" cy="4046160"/>
        </p:xfrm>
        <a:graphic>
          <a:graphicData uri="http://schemas.openxmlformats.org/drawingml/2006/table">
            <a:tbl>
              <a:tblPr>
                <a:tableStyleId>{5C22544A-7EE6-4342-B048-85BDC9FD1C3A}</a:tableStyleId>
              </a:tblPr>
              <a:tblGrid>
                <a:gridCol w="23610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914401">
                  <a:extLst>
                    <a:ext uri="{9D8B030D-6E8A-4147-A177-3AD203B41FA5}">
                      <a16:colId xmlns:a16="http://schemas.microsoft.com/office/drawing/2014/main" val="20004"/>
                    </a:ext>
                  </a:extLst>
                </a:gridCol>
              </a:tblGrid>
              <a:tr h="0">
                <a:tc>
                  <a:txBody>
                    <a:bodyPr/>
                    <a:lstStyle/>
                    <a:p>
                      <a:pPr algn="l" fontAlgn="ctr"/>
                      <a:r>
                        <a:rPr lang="en-US" sz="1400" b="1" u="none" strike="noStrike">
                          <a:solidFill>
                            <a:schemeClr val="bg1"/>
                          </a:solidFill>
                          <a:effectLst/>
                        </a:rPr>
                        <a:t> </a:t>
                      </a:r>
                      <a:endParaRPr lang="en-US" sz="1400" b="1"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en-US" sz="1400" b="1" u="none" strike="noStrike">
                          <a:solidFill>
                            <a:schemeClr val="bg1"/>
                          </a:solidFill>
                          <a:effectLst/>
                        </a:rPr>
                        <a:t>Most important</a:t>
                      </a:r>
                      <a:endParaRPr lang="en-US" sz="1400" b="1"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en-US" sz="1400" b="1" u="none" strike="noStrike">
                          <a:solidFill>
                            <a:schemeClr val="bg1"/>
                          </a:solidFill>
                          <a:effectLst/>
                        </a:rPr>
                        <a:t>Second most important</a:t>
                      </a:r>
                      <a:endParaRPr lang="en-US" sz="1400" b="1"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en-US" sz="1400" b="1" u="none" strike="noStrike">
                          <a:solidFill>
                            <a:schemeClr val="bg1"/>
                          </a:solidFill>
                          <a:effectLst/>
                        </a:rPr>
                        <a:t>Third most important</a:t>
                      </a:r>
                      <a:endParaRPr lang="en-US" sz="1400" b="1"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b"/>
                      <a:r>
                        <a:rPr lang="fr-FR" sz="1400" b="1" u="none" strike="noStrike">
                          <a:solidFill>
                            <a:schemeClr val="bg1"/>
                          </a:solidFill>
                          <a:effectLst/>
                        </a:rPr>
                        <a:t>Total</a:t>
                      </a:r>
                      <a:endParaRPr lang="fr-FR" sz="1400" b="1" i="0" u="none" strike="noStrike">
                        <a:solidFill>
                          <a:schemeClr val="bg1"/>
                        </a:solidFill>
                        <a:effectLst/>
                        <a:latin typeface="Calibri" panose="020F0502020204030204" pitchFamily="34" charset="0"/>
                      </a:endParaRPr>
                    </a:p>
                  </a:txBody>
                  <a:tcPr anchor="ctr">
                    <a:solidFill>
                      <a:srgbClr val="003B5C"/>
                    </a:solidFill>
                  </a:tcPr>
                </a:tc>
                <a:extLst>
                  <a:ext uri="{0D108BD9-81ED-4DB2-BD59-A6C34878D82A}">
                    <a16:rowId xmlns:a16="http://schemas.microsoft.com/office/drawing/2014/main" val="10000"/>
                  </a:ext>
                </a:extLst>
              </a:tr>
              <a:tr h="504000">
                <a:tc>
                  <a:txBody>
                    <a:bodyPr/>
                    <a:lstStyle/>
                    <a:p>
                      <a:pPr algn="l" fontAlgn="ctr"/>
                      <a:r>
                        <a:rPr lang="en-US" sz="1400" u="none" strike="noStrike">
                          <a:solidFill>
                            <a:schemeClr val="bg1"/>
                          </a:solidFill>
                          <a:effectLst/>
                        </a:rPr>
                        <a:t>Political leadership</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31%</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13%</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7%</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52%</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504000">
                <a:tc>
                  <a:txBody>
                    <a:bodyPr/>
                    <a:lstStyle/>
                    <a:p>
                      <a:pPr algn="l" fontAlgn="ctr"/>
                      <a:r>
                        <a:rPr lang="en-US" sz="1400" u="none" strike="noStrike">
                          <a:solidFill>
                            <a:schemeClr val="bg1"/>
                          </a:solidFill>
                          <a:effectLst/>
                        </a:rPr>
                        <a:t>Citizens</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19%</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19%</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13%</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52%</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504000">
                <a:tc>
                  <a:txBody>
                    <a:bodyPr/>
                    <a:lstStyle/>
                    <a:p>
                      <a:pPr algn="l" fontAlgn="ctr"/>
                      <a:r>
                        <a:rPr lang="en-US" sz="1400" u="none" strike="noStrike">
                          <a:solidFill>
                            <a:schemeClr val="bg1"/>
                          </a:solidFill>
                          <a:effectLst/>
                        </a:rPr>
                        <a:t>Media</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19%</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16%</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13%</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48%</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r h="504000">
                <a:tc>
                  <a:txBody>
                    <a:bodyPr/>
                    <a:lstStyle/>
                    <a:p>
                      <a:pPr algn="l" fontAlgn="ctr"/>
                      <a:r>
                        <a:rPr lang="en-US" sz="1400" u="none" strike="noStrike">
                          <a:solidFill>
                            <a:schemeClr val="bg1"/>
                          </a:solidFill>
                          <a:effectLst/>
                        </a:rPr>
                        <a:t>Public sector employees</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8%</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9%</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8%</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25%</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r h="504000">
                <a:tc>
                  <a:txBody>
                    <a:bodyPr/>
                    <a:lstStyle/>
                    <a:p>
                      <a:pPr algn="l" fontAlgn="ctr"/>
                      <a:r>
                        <a:rPr lang="en-US" sz="1400" u="none" strike="noStrike">
                          <a:solidFill>
                            <a:schemeClr val="bg1"/>
                          </a:solidFill>
                          <a:effectLst/>
                        </a:rPr>
                        <a:t>Domestic NGOs/CSOs</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6%</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8%</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10%</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24%</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5"/>
                  </a:ext>
                </a:extLst>
              </a:tr>
              <a:tr h="504000">
                <a:tc>
                  <a:txBody>
                    <a:bodyPr/>
                    <a:lstStyle/>
                    <a:p>
                      <a:pPr algn="l" fontAlgn="ctr"/>
                      <a:r>
                        <a:rPr lang="en-US" sz="1400" u="none" strike="noStrike">
                          <a:solidFill>
                            <a:schemeClr val="bg1"/>
                          </a:solidFill>
                          <a:effectLst/>
                        </a:rPr>
                        <a:t>International NGOs/CSOs</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4%</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6%</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5%</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15%</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6"/>
                  </a:ext>
                </a:extLst>
              </a:tr>
              <a:tr h="504000">
                <a:tc>
                  <a:txBody>
                    <a:bodyPr/>
                    <a:lstStyle/>
                    <a:p>
                      <a:pPr algn="l" fontAlgn="ctr"/>
                      <a:r>
                        <a:rPr lang="en-US" sz="1400" u="none" strike="noStrike">
                          <a:solidFill>
                            <a:schemeClr val="bg1"/>
                          </a:solidFill>
                          <a:effectLst/>
                        </a:rPr>
                        <a:t>Private sector</a:t>
                      </a:r>
                      <a:endParaRPr lang="en-US" sz="1400" b="0" i="0" u="none" strike="noStrike">
                        <a:solidFill>
                          <a:schemeClr val="bg1"/>
                        </a:solidFill>
                        <a:effectLst/>
                        <a:latin typeface="Calibri" panose="020F0502020204030204" pitchFamily="34" charset="0"/>
                      </a:endParaRPr>
                    </a:p>
                  </a:txBody>
                  <a:tcPr anchor="ctr">
                    <a:solidFill>
                      <a:srgbClr val="003B5C"/>
                    </a:solidFill>
                  </a:tcPr>
                </a:tc>
                <a:tc>
                  <a:txBody>
                    <a:bodyPr/>
                    <a:lstStyle/>
                    <a:p>
                      <a:pPr algn="ctr" fontAlgn="ctr"/>
                      <a:r>
                        <a:rPr lang="fr-FR" sz="1400" u="none" strike="noStrike">
                          <a:effectLst/>
                        </a:rPr>
                        <a:t>5%</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4%</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6%</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tc>
                  <a:txBody>
                    <a:bodyPr/>
                    <a:lstStyle/>
                    <a:p>
                      <a:pPr algn="ctr" fontAlgn="ctr"/>
                      <a:r>
                        <a:rPr lang="fr-FR" sz="1400" u="none" strike="noStrike">
                          <a:effectLst/>
                        </a:rPr>
                        <a:t>14%</a:t>
                      </a:r>
                      <a:endParaRPr lang="fr-FR" sz="1400" b="0" i="0" u="none" strike="noStrike">
                        <a:solidFill>
                          <a:srgbClr val="000000"/>
                        </a:solidFill>
                        <a:effectLst/>
                        <a:latin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591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3221" y="335563"/>
            <a:ext cx="8544586" cy="895035"/>
          </a:xfrm>
        </p:spPr>
        <p:txBody>
          <a:bodyPr>
            <a:noAutofit/>
          </a:bodyPr>
          <a:lstStyle/>
          <a:p>
            <a:pPr lvl="0"/>
            <a:r>
              <a:rPr lang="en-US" sz="2000"/>
              <a:t>To what degree, if at all, is it the responsibility of citizens to address corruption?</a:t>
            </a:r>
            <a:endParaRPr lang="fr-FR" sz="2000"/>
          </a:p>
        </p:txBody>
      </p:sp>
      <p:graphicFrame>
        <p:nvGraphicFramePr>
          <p:cNvPr id="6" name="Graphique 5"/>
          <p:cNvGraphicFramePr/>
          <p:nvPr>
            <p:extLst>
              <p:ext uri="{D42A27DB-BD31-4B8C-83A1-F6EECF244321}">
                <p14:modId xmlns:p14="http://schemas.microsoft.com/office/powerpoint/2010/main" val="2731639482"/>
              </p:ext>
            </p:extLst>
          </p:nvPr>
        </p:nvGraphicFramePr>
        <p:xfrm>
          <a:off x="497541" y="1351622"/>
          <a:ext cx="8431306" cy="5141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6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3221" y="335563"/>
            <a:ext cx="8544586" cy="895035"/>
          </a:xfrm>
        </p:spPr>
        <p:txBody>
          <a:bodyPr>
            <a:noAutofit/>
          </a:bodyPr>
          <a:lstStyle/>
          <a:p>
            <a:pPr lvl="0"/>
            <a:r>
              <a:rPr lang="en-US" sz="2000"/>
              <a:t>What, in your opinion, is the greatest cause of corruption in our country?</a:t>
            </a:r>
            <a:endParaRPr lang="fr-FR" sz="2000"/>
          </a:p>
        </p:txBody>
      </p:sp>
      <p:graphicFrame>
        <p:nvGraphicFramePr>
          <p:cNvPr id="6" name="Graphique 5"/>
          <p:cNvGraphicFramePr/>
          <p:nvPr>
            <p:extLst>
              <p:ext uri="{D42A27DB-BD31-4B8C-83A1-F6EECF244321}">
                <p14:modId xmlns:p14="http://schemas.microsoft.com/office/powerpoint/2010/main" val="2022459754"/>
              </p:ext>
            </p:extLst>
          </p:nvPr>
        </p:nvGraphicFramePr>
        <p:xfrm>
          <a:off x="497541" y="1351622"/>
          <a:ext cx="8431306" cy="5141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48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3221" y="335563"/>
            <a:ext cx="8544586" cy="895035"/>
          </a:xfrm>
        </p:spPr>
        <p:txBody>
          <a:bodyPr>
            <a:noAutofit/>
          </a:bodyPr>
          <a:lstStyle/>
          <a:p>
            <a:pPr lvl="0"/>
            <a:r>
              <a:rPr lang="en-US" sz="2000"/>
              <a:t>In your experience, what type of corruption is most common in our country?</a:t>
            </a:r>
            <a:endParaRPr lang="fr-FR" sz="2000"/>
          </a:p>
        </p:txBody>
      </p:sp>
      <p:graphicFrame>
        <p:nvGraphicFramePr>
          <p:cNvPr id="6" name="Graphique 5"/>
          <p:cNvGraphicFramePr/>
          <p:nvPr>
            <p:extLst>
              <p:ext uri="{D42A27DB-BD31-4B8C-83A1-F6EECF244321}">
                <p14:modId xmlns:p14="http://schemas.microsoft.com/office/powerpoint/2010/main" val="1895109239"/>
              </p:ext>
            </p:extLst>
          </p:nvPr>
        </p:nvGraphicFramePr>
        <p:xfrm>
          <a:off x="283221" y="1351622"/>
          <a:ext cx="8645626" cy="5141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33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3221" y="335563"/>
            <a:ext cx="8544586" cy="895035"/>
          </a:xfrm>
        </p:spPr>
        <p:txBody>
          <a:bodyPr>
            <a:noAutofit/>
          </a:bodyPr>
          <a:lstStyle/>
          <a:p>
            <a:pPr lvl="0"/>
            <a:r>
              <a:rPr lang="en-US" sz="2000"/>
              <a:t> In your dealings with the government, how important are personal contacts and/or relationships to get things done?</a:t>
            </a:r>
            <a:endParaRPr lang="fr-FR" sz="2000"/>
          </a:p>
        </p:txBody>
      </p:sp>
      <p:graphicFrame>
        <p:nvGraphicFramePr>
          <p:cNvPr id="6" name="Graphique 5"/>
          <p:cNvGraphicFramePr/>
          <p:nvPr>
            <p:extLst>
              <p:ext uri="{D42A27DB-BD31-4B8C-83A1-F6EECF244321}">
                <p14:modId xmlns:p14="http://schemas.microsoft.com/office/powerpoint/2010/main" val="3349686963"/>
              </p:ext>
            </p:extLst>
          </p:nvPr>
        </p:nvGraphicFramePr>
        <p:xfrm>
          <a:off x="497541" y="1351622"/>
          <a:ext cx="8431306" cy="5141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575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A114C-24D6-4613-9B43-77EE134D04F3}"/>
              </a:ext>
            </a:extLst>
          </p:cNvPr>
          <p:cNvSpPr>
            <a:spLocks noGrp="1"/>
          </p:cNvSpPr>
          <p:nvPr>
            <p:ph type="sldNum" sz="quarter" idx="4"/>
          </p:nvPr>
        </p:nvSpPr>
        <p:spPr/>
        <p:txBody>
          <a:bodyPr/>
          <a:lstStyle/>
          <a:p>
            <a:fld id="{9142FD54-3F4D-4897-80C4-103D37C5A9F2}" type="slidenum">
              <a:rPr lang="en-US" smtClean="0"/>
              <a:pPr/>
              <a:t>17</a:t>
            </a:fld>
            <a:endParaRPr lang="en-US"/>
          </a:p>
        </p:txBody>
      </p:sp>
      <p:sp>
        <p:nvSpPr>
          <p:cNvPr id="3" name="TextBox 2">
            <a:extLst>
              <a:ext uri="{FF2B5EF4-FFF2-40B4-BE49-F238E27FC236}">
                <a16:creationId xmlns:a16="http://schemas.microsoft.com/office/drawing/2014/main" id="{FC9E6BD0-BD8F-4B66-AEA1-759B5F5B695A}"/>
              </a:ext>
            </a:extLst>
          </p:cNvPr>
          <p:cNvSpPr txBox="1"/>
          <p:nvPr/>
        </p:nvSpPr>
        <p:spPr>
          <a:xfrm>
            <a:off x="1698673" y="2162689"/>
            <a:ext cx="5746653" cy="1477328"/>
          </a:xfrm>
          <a:prstGeom prst="rect">
            <a:avLst/>
          </a:prstGeom>
          <a:noFill/>
        </p:spPr>
        <p:txBody>
          <a:bodyPr wrap="square" rtlCol="0">
            <a:spAutoFit/>
          </a:bodyPr>
          <a:lstStyle/>
          <a:p>
            <a:pPr algn="ctr"/>
            <a:r>
              <a:rPr lang="en-US" sz="2400" dirty="0"/>
              <a:t>Center for Insights in Survey Research</a:t>
            </a:r>
          </a:p>
          <a:p>
            <a:pPr algn="ctr"/>
            <a:r>
              <a:rPr lang="en-US" sz="2400" dirty="0"/>
              <a:t>202.408.9450 | info@iri.org</a:t>
            </a:r>
          </a:p>
          <a:p>
            <a:pPr algn="ctr"/>
            <a:r>
              <a:rPr lang="en-US" sz="2400" dirty="0">
                <a:solidFill>
                  <a:srgbClr val="8FAE3D"/>
                </a:solidFill>
                <a:hlinkClick r:id="rId2">
                  <a:extLst>
                    <a:ext uri="{A12FA001-AC4F-418D-AE19-62706E023703}">
                      <ahyp:hlinkClr xmlns:ahyp="http://schemas.microsoft.com/office/drawing/2018/hyperlinkcolor" val="tx"/>
                    </a:ext>
                  </a:extLst>
                </a:hlinkClick>
              </a:rPr>
              <a:t>www.IRI.</a:t>
            </a:r>
            <a:r>
              <a:rPr lang="en-US" sz="2400" dirty="0">
                <a:solidFill>
                  <a:schemeClr val="accent2"/>
                </a:solidFill>
                <a:hlinkClick r:id="rId2">
                  <a:extLst>
                    <a:ext uri="{A12FA001-AC4F-418D-AE19-62706E023703}">
                      <ahyp:hlinkClr xmlns:ahyp="http://schemas.microsoft.com/office/drawing/2018/hyperlinkcolor" val="tx"/>
                    </a:ext>
                  </a:extLst>
                </a:hlinkClick>
              </a:rPr>
              <a:t>org</a:t>
            </a:r>
            <a:r>
              <a:rPr lang="en-US" sz="2400" dirty="0">
                <a:solidFill>
                  <a:schemeClr val="accent2"/>
                </a:solidFill>
              </a:rPr>
              <a:t> | @IRIglobal</a:t>
            </a:r>
          </a:p>
          <a:p>
            <a:endParaRPr lang="en-US" dirty="0"/>
          </a:p>
        </p:txBody>
      </p:sp>
      <p:pic>
        <p:nvPicPr>
          <p:cNvPr id="4" name="Picture 3">
            <a:extLst>
              <a:ext uri="{FF2B5EF4-FFF2-40B4-BE49-F238E27FC236}">
                <a16:creationId xmlns:a16="http://schemas.microsoft.com/office/drawing/2014/main" id="{6FC5F689-6186-4360-9AB0-73C567004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45" y="5148573"/>
            <a:ext cx="2924336" cy="1522618"/>
          </a:xfrm>
          <a:prstGeom prst="rect">
            <a:avLst/>
          </a:prstGeom>
        </p:spPr>
      </p:pic>
      <p:pic>
        <p:nvPicPr>
          <p:cNvPr id="5" name="Picture 4">
            <a:extLst>
              <a:ext uri="{FF2B5EF4-FFF2-40B4-BE49-F238E27FC236}">
                <a16:creationId xmlns:a16="http://schemas.microsoft.com/office/drawing/2014/main" id="{7205BAD7-3B6C-4E06-8FFA-D956DE0580A6}"/>
              </a:ext>
            </a:extLst>
          </p:cNvPr>
          <p:cNvPicPr>
            <a:picLocks noChangeAspect="1"/>
          </p:cNvPicPr>
          <p:nvPr/>
        </p:nvPicPr>
        <p:blipFill>
          <a:blip r:embed="rId4" cstate="print"/>
          <a:stretch>
            <a:fillRect/>
          </a:stretch>
        </p:blipFill>
        <p:spPr>
          <a:xfrm>
            <a:off x="5925927" y="5471223"/>
            <a:ext cx="2962795" cy="943224"/>
          </a:xfrm>
          <a:prstGeom prst="rect">
            <a:avLst/>
          </a:prstGeom>
        </p:spPr>
      </p:pic>
    </p:spTree>
    <p:extLst>
      <p:ext uri="{BB962C8B-B14F-4D97-AF65-F5344CB8AC3E}">
        <p14:creationId xmlns:p14="http://schemas.microsoft.com/office/powerpoint/2010/main" val="175379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15" y="736040"/>
            <a:ext cx="8379200" cy="601703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indent="-171450" algn="just">
              <a:buFont typeface="Arial" panose="020B0604020202020204" pitchFamily="34" charset="0"/>
              <a:buChar char="•"/>
            </a:pPr>
            <a:r>
              <a:rPr lang="en-US" sz="1100" dirty="0">
                <a:solidFill>
                  <a:schemeClr val="accent5"/>
                </a:solidFill>
                <a:latin typeface="Trebuchet MS"/>
              </a:rPr>
              <a:t>The survey was conducted by a Tunisian-owned and operated marketing research firm, ELKA Consulting, on behalf of the International Republican Institute’s </a:t>
            </a:r>
            <a:r>
              <a:rPr lang="en-US" sz="1100" dirty="0">
                <a:solidFill>
                  <a:srgbClr val="002649"/>
                </a:solidFill>
                <a:latin typeface="Trebuchet MS"/>
                <a:hlinkClick r:id="rId2"/>
              </a:rPr>
              <a:t>Center for Insights in Survey Research</a:t>
            </a:r>
            <a:r>
              <a:rPr lang="en-US" sz="1100" dirty="0">
                <a:solidFill>
                  <a:srgbClr val="002649"/>
                </a:solidFill>
                <a:latin typeface="Trebuchet MS"/>
              </a:rPr>
              <a:t>. </a:t>
            </a:r>
            <a:endParaRPr lang="en-US" sz="1100" dirty="0">
              <a:solidFill>
                <a:srgbClr val="002649"/>
              </a:solidFill>
              <a:latin typeface="Trebuchet MS" pitchFamily="34" charset="0"/>
            </a:endParaRPr>
          </a:p>
          <a:p>
            <a:pPr marL="457200" algn="just"/>
            <a:endParaRPr lang="en-US" sz="1100" dirty="0">
              <a:solidFill>
                <a:srgbClr val="002649"/>
              </a:solidFill>
              <a:latin typeface="Trebuchet MS" pitchFamily="34" charset="0"/>
            </a:endParaRPr>
          </a:p>
          <a:p>
            <a:pPr marL="628650" indent="-171450">
              <a:buFont typeface="Arial" panose="020B0604020202020204" pitchFamily="34" charset="0"/>
              <a:buChar char="•"/>
            </a:pPr>
            <a:r>
              <a:rPr lang="en-US" sz="1100" dirty="0">
                <a:solidFill>
                  <a:schemeClr val="accent5"/>
                </a:solidFill>
                <a:latin typeface="Trebuchet MS" pitchFamily="34" charset="0"/>
              </a:rPr>
              <a:t>Data was collected from September 24 – October 11, 2020 through face-to-face interviews at respondents’ homes by trained interviewers in Arabic. All data was collected on CAPI Solution tablets.  </a:t>
            </a:r>
          </a:p>
          <a:p>
            <a:pPr marL="457200" algn="just"/>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latin typeface="Trebuchet MS"/>
              </a:rPr>
              <a:t>The national sample consisted of n=1,200 respondents and is representative of the population of Tunisia aged 18 and older. </a:t>
            </a:r>
          </a:p>
          <a:p>
            <a:pPr marL="628650" indent="-171450" algn="just">
              <a:buFont typeface="Arial" panose="020B0604020202020204" pitchFamily="34" charset="0"/>
              <a:buChar char="•"/>
            </a:pPr>
            <a:endParaRPr lang="en-US" sz="1100" dirty="0">
              <a:solidFill>
                <a:schemeClr val="accent5"/>
              </a:solidFill>
              <a:latin typeface="Trebuchet MS"/>
            </a:endParaRPr>
          </a:p>
          <a:p>
            <a:pPr marL="628650" indent="-171450" algn="just">
              <a:buFont typeface="Arial" panose="020B0604020202020204" pitchFamily="34" charset="0"/>
              <a:buChar char="•"/>
            </a:pPr>
            <a:r>
              <a:rPr lang="en-US" sz="1100" dirty="0">
                <a:solidFill>
                  <a:schemeClr val="accent5"/>
                </a:solidFill>
                <a:latin typeface="Trebuchet MS"/>
              </a:rPr>
              <a:t>Respondents were selected using a multi-stage stratification proportionate to population size. Stratification was based on three stages: a proportional division among Tunisia’s 24 governorates; proportional division of urban and rural categories; and proportional division by gender and age group according to the most up-to-date data from Tunisia’s National Statistics Institute collected in 2014. The sample was then post-weighted to make it proportionate to national representation by governorate, as well as adjusted for gender and age.</a:t>
            </a:r>
            <a:endParaRPr lang="en-US" dirty="0">
              <a:solidFill>
                <a:schemeClr val="accent5"/>
              </a:solidFill>
            </a:endParaRPr>
          </a:p>
          <a:p>
            <a:pPr marL="628650" indent="-171450" algn="just">
              <a:buFont typeface="Arial" panose="020B0604020202020204" pitchFamily="34" charset="0"/>
              <a:buChar char="•"/>
            </a:pPr>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latin typeface="Trebuchet MS" pitchFamily="34" charset="0"/>
              </a:rPr>
              <a:t>Each governorate was divided into territorial sections or districts. In each territorial section, at least one sampling point was selected with the overall number of points determined by population density. Sampling points were distributed proportionally between rural and urban areas in every governorate and in every geographical section of the governorate. </a:t>
            </a:r>
          </a:p>
          <a:p>
            <a:pPr marL="628650" indent="-171450" algn="just">
              <a:buFont typeface="Arial" panose="020B0604020202020204" pitchFamily="34" charset="0"/>
              <a:buChar char="•"/>
            </a:pPr>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rPr>
              <a:t>Households were selected using a random route method. A left-hand rule was employed to attempt interviews at every third household encountered along the route. </a:t>
            </a:r>
          </a:p>
          <a:p>
            <a:pPr marL="628650" indent="-171450" algn="just">
              <a:buFont typeface="Arial" panose="020B0604020202020204" pitchFamily="34" charset="0"/>
              <a:buChar char="•"/>
            </a:pPr>
            <a:endParaRPr lang="en-US" sz="1100" dirty="0">
              <a:solidFill>
                <a:schemeClr val="accent5"/>
              </a:solidFill>
            </a:endParaRPr>
          </a:p>
          <a:p>
            <a:pPr marL="628650" indent="-171450" algn="just">
              <a:buFont typeface="Arial" panose="020B0604020202020204" pitchFamily="34" charset="0"/>
              <a:buChar char="•"/>
            </a:pPr>
            <a:r>
              <a:rPr lang="en-US" sz="1100" dirty="0">
                <a:solidFill>
                  <a:schemeClr val="accent5"/>
                </a:solidFill>
              </a:rPr>
              <a:t>The Kish grid method was used to select respondents 18 years and older within randomly selected households. </a:t>
            </a:r>
          </a:p>
          <a:p>
            <a:pPr marL="457200" algn="just"/>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latin typeface="Trebuchet MS" pitchFamily="34" charset="0"/>
              </a:rPr>
              <a:t>The overall margin of error is plus or minus 2.8 percent at the midrange of the 95 percent confidence level.</a:t>
            </a:r>
          </a:p>
          <a:p>
            <a:pPr marL="457200" algn="just"/>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latin typeface="Trebuchet MS" pitchFamily="34" charset="0"/>
              </a:rPr>
              <a:t>The response rate was 70 percent. </a:t>
            </a:r>
          </a:p>
          <a:p>
            <a:pPr marL="628650" indent="-171450" algn="just">
              <a:buFont typeface="Arial" panose="020B0604020202020204" pitchFamily="34" charset="0"/>
              <a:buChar char="•"/>
            </a:pPr>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rPr>
              <a:t>Figures in charts and tables may not add up to 100 percent due to rounding.</a:t>
            </a:r>
            <a:endParaRPr lang="en-US" sz="1100" dirty="0">
              <a:solidFill>
                <a:schemeClr val="accent5"/>
              </a:solidFill>
              <a:latin typeface="Trebuchet MS" pitchFamily="34" charset="0"/>
            </a:endParaRPr>
          </a:p>
          <a:p>
            <a:pPr marL="628650" indent="-171450" algn="just">
              <a:buFont typeface="Arial" panose="020B0604020202020204" pitchFamily="34" charset="0"/>
              <a:buChar char="•"/>
            </a:pPr>
            <a:endParaRPr lang="en-US" sz="1100" dirty="0">
              <a:solidFill>
                <a:schemeClr val="accent5"/>
              </a:solidFill>
              <a:latin typeface="Trebuchet MS" pitchFamily="34" charset="0"/>
            </a:endParaRPr>
          </a:p>
          <a:p>
            <a:pPr marL="628650" indent="-171450" algn="just">
              <a:buFont typeface="Arial" panose="020B0604020202020204" pitchFamily="34" charset="0"/>
              <a:buChar char="•"/>
            </a:pPr>
            <a:r>
              <a:rPr lang="en-US" sz="1100" dirty="0">
                <a:solidFill>
                  <a:schemeClr val="accent5"/>
                </a:solidFill>
                <a:latin typeface="Trebuchet MS" pitchFamily="34" charset="0"/>
              </a:rPr>
              <a:t>The information in this report has been compiled in accordance with international standards for market and social research methodologies.</a:t>
            </a:r>
          </a:p>
          <a:p>
            <a:pPr marL="457200" algn="just"/>
            <a:endParaRPr lang="en-US" sz="1100" dirty="0">
              <a:solidFill>
                <a:srgbClr val="002649"/>
              </a:solidFill>
              <a:latin typeface="Trebuchet MS" pitchFamily="34" charset="0"/>
            </a:endParaRPr>
          </a:p>
        </p:txBody>
      </p:sp>
      <p:sp>
        <p:nvSpPr>
          <p:cNvPr id="5" name="Slide Number Placeholder 3">
            <a:extLst>
              <a:ext uri="{FF2B5EF4-FFF2-40B4-BE49-F238E27FC236}">
                <a16:creationId xmlns:a16="http://schemas.microsoft.com/office/drawing/2014/main" id="{5E72BACF-90B4-4170-BC15-6D816C6CF80F}"/>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6D6E7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a:t>
            </a:r>
          </a:p>
        </p:txBody>
      </p:sp>
    </p:spTree>
    <p:extLst>
      <p:ext uri="{BB962C8B-B14F-4D97-AF65-F5344CB8AC3E}">
        <p14:creationId xmlns:p14="http://schemas.microsoft.com/office/powerpoint/2010/main" val="5973364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21" y="335563"/>
            <a:ext cx="8544586" cy="895035"/>
          </a:xfrm>
        </p:spPr>
        <p:txBody>
          <a:bodyPr>
            <a:noAutofit/>
          </a:bodyPr>
          <a:lstStyle/>
          <a:p>
            <a:r>
              <a:rPr lang="en-US" sz="2000"/>
              <a:t>In general, would you say that our country is heading in the right direction or in the wrong direction?</a:t>
            </a:r>
            <a:endParaRPr lang="fr-FR" sz="2000"/>
          </a:p>
        </p:txBody>
      </p:sp>
      <p:sp>
        <p:nvSpPr>
          <p:cNvPr id="3" name="Slide Number Placeholder 2"/>
          <p:cNvSpPr>
            <a:spLocks noGrp="1"/>
          </p:cNvSpPr>
          <p:nvPr>
            <p:ph type="sldNum" sz="quarter" idx="4294967295"/>
          </p:nvPr>
        </p:nvSpPr>
        <p:spPr>
          <a:xfrm>
            <a:off x="7086600" y="6584156"/>
            <a:ext cx="2057400" cy="273844"/>
          </a:xfrm>
          <a:prstGeom prst="rect">
            <a:avLst/>
          </a:prstGeom>
        </p:spPr>
        <p:txBody>
          <a:bodyPr/>
          <a:lstStyle/>
          <a:p>
            <a:pPr algn="r"/>
            <a:fld id="{9142FD54-3F4D-4897-80C4-103D37C5A9F2}" type="slidenum">
              <a:rPr lang="en-US" sz="1200" smtClean="0">
                <a:solidFill>
                  <a:srgbClr val="002649">
                    <a:tint val="75000"/>
                  </a:srgbClr>
                </a:solidFill>
              </a:rPr>
              <a:pPr algn="r"/>
              <a:t>3</a:t>
            </a:fld>
            <a:endParaRPr lang="en-US" sz="1200">
              <a:solidFill>
                <a:srgbClr val="002649">
                  <a:tint val="75000"/>
                </a:srgbClr>
              </a:solidFill>
            </a:endParaRPr>
          </a:p>
        </p:txBody>
      </p:sp>
      <p:graphicFrame>
        <p:nvGraphicFramePr>
          <p:cNvPr id="5" name="Chart 5"/>
          <p:cNvGraphicFramePr/>
          <p:nvPr>
            <p:extLst>
              <p:ext uri="{D42A27DB-BD31-4B8C-83A1-F6EECF244321}">
                <p14:modId xmlns:p14="http://schemas.microsoft.com/office/powerpoint/2010/main" val="659983620"/>
              </p:ext>
            </p:extLst>
          </p:nvPr>
        </p:nvGraphicFramePr>
        <p:xfrm>
          <a:off x="457203" y="1230599"/>
          <a:ext cx="8242660" cy="5235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15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7086600" y="6472678"/>
            <a:ext cx="2057400" cy="365125"/>
          </a:xfrm>
        </p:spPr>
        <p:txBody>
          <a:bodyPr/>
          <a:lstStyle/>
          <a:p>
            <a:fld id="{9142FD54-3F4D-4897-80C4-103D37C5A9F2}" type="slidenum">
              <a:rPr lang="en-US" smtClean="0"/>
              <a:pPr/>
              <a:t>4</a:t>
            </a:fld>
            <a:endParaRPr lang="en-US"/>
          </a:p>
        </p:txBody>
      </p:sp>
      <p:sp>
        <p:nvSpPr>
          <p:cNvPr id="5" name="Title 1"/>
          <p:cNvSpPr>
            <a:spLocks noGrp="1"/>
          </p:cNvSpPr>
          <p:nvPr>
            <p:ph type="title"/>
          </p:nvPr>
        </p:nvSpPr>
        <p:spPr>
          <a:xfrm>
            <a:off x="296668" y="147304"/>
            <a:ext cx="8544586" cy="895035"/>
          </a:xfrm>
        </p:spPr>
        <p:txBody>
          <a:bodyPr>
            <a:noAutofit/>
          </a:bodyPr>
          <a:lstStyle/>
          <a:p>
            <a:r>
              <a:rPr lang="en-US" sz="2000"/>
              <a:t>What is the most important problem facing our country today? </a:t>
            </a:r>
            <a:br>
              <a:rPr lang="en-US" sz="2000"/>
            </a:br>
            <a:r>
              <a:rPr lang="en-US" sz="1600"/>
              <a:t>(Spontaneous response)</a:t>
            </a:r>
            <a:endParaRPr lang="fr-FR" sz="1600">
              <a:solidFill>
                <a:schemeClr val="tx1"/>
              </a:solidFill>
            </a:endParaRPr>
          </a:p>
        </p:txBody>
      </p:sp>
      <p:graphicFrame>
        <p:nvGraphicFramePr>
          <p:cNvPr id="15" name="Graphique 14"/>
          <p:cNvGraphicFramePr/>
          <p:nvPr>
            <p:extLst>
              <p:ext uri="{D42A27DB-BD31-4B8C-83A1-F6EECF244321}">
                <p14:modId xmlns:p14="http://schemas.microsoft.com/office/powerpoint/2010/main" val="2754165345"/>
              </p:ext>
            </p:extLst>
          </p:nvPr>
        </p:nvGraphicFramePr>
        <p:xfrm>
          <a:off x="0" y="1042339"/>
          <a:ext cx="9320463" cy="543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01A39EA-9C1F-4C90-A7F1-792904C3F5D6}"/>
              </a:ext>
            </a:extLst>
          </p:cNvPr>
          <p:cNvSpPr txBox="1"/>
          <p:nvPr/>
        </p:nvSpPr>
        <p:spPr>
          <a:xfrm>
            <a:off x="296668" y="6472678"/>
            <a:ext cx="8354963" cy="276999"/>
          </a:xfrm>
          <a:prstGeom prst="rect">
            <a:avLst/>
          </a:prstGeom>
          <a:noFill/>
        </p:spPr>
        <p:txBody>
          <a:bodyPr wrap="square" rtlCol="0">
            <a:spAutoFit/>
          </a:bodyPr>
          <a:lstStyle/>
          <a:p>
            <a:r>
              <a:rPr lang="en-US" sz="1200" i="1">
                <a:solidFill>
                  <a:srgbClr val="89919C"/>
                </a:solidFill>
              </a:rPr>
              <a:t>*Mentions of less than 1% are merged into “Other.”</a:t>
            </a:r>
          </a:p>
        </p:txBody>
      </p:sp>
    </p:spTree>
    <p:extLst>
      <p:ext uri="{BB962C8B-B14F-4D97-AF65-F5344CB8AC3E}">
        <p14:creationId xmlns:p14="http://schemas.microsoft.com/office/powerpoint/2010/main" val="59325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21" y="335563"/>
            <a:ext cx="8544586" cy="529281"/>
          </a:xfrm>
        </p:spPr>
        <p:txBody>
          <a:bodyPr>
            <a:normAutofit fontScale="90000"/>
          </a:bodyPr>
          <a:lstStyle/>
          <a:p>
            <a:r>
              <a:rPr lang="en-US" sz="2000"/>
              <a:t>What, among the following, should be the top priority for the government? </a:t>
            </a:r>
            <a:endParaRPr lang="en-US" sz="1300">
              <a:solidFill>
                <a:srgbClr val="FF0000"/>
              </a:solidFill>
            </a:endParaRPr>
          </a:p>
        </p:txBody>
      </p:sp>
      <p:sp>
        <p:nvSpPr>
          <p:cNvPr id="3" name="Slide Number Placeholder 2"/>
          <p:cNvSpPr>
            <a:spLocks noGrp="1"/>
          </p:cNvSpPr>
          <p:nvPr>
            <p:ph type="sldNum" sz="quarter" idx="4294967295"/>
          </p:nvPr>
        </p:nvSpPr>
        <p:spPr>
          <a:xfrm>
            <a:off x="7086600" y="6584156"/>
            <a:ext cx="2057400" cy="273844"/>
          </a:xfrm>
          <a:prstGeom prst="rect">
            <a:avLst/>
          </a:prstGeom>
        </p:spPr>
        <p:txBody>
          <a:bodyPr/>
          <a:lstStyle/>
          <a:p>
            <a:pPr algn="r"/>
            <a:fld id="{9142FD54-3F4D-4897-80C4-103D37C5A9F2}" type="slidenum">
              <a:rPr lang="en-US" sz="1200" smtClean="0">
                <a:solidFill>
                  <a:srgbClr val="002649">
                    <a:tint val="75000"/>
                  </a:srgbClr>
                </a:solidFill>
              </a:rPr>
              <a:pPr algn="r"/>
              <a:t>5</a:t>
            </a:fld>
            <a:endParaRPr lang="en-US" sz="1200">
              <a:solidFill>
                <a:srgbClr val="002649">
                  <a:tint val="75000"/>
                </a:srgbClr>
              </a:solidFill>
            </a:endParaRPr>
          </a:p>
        </p:txBody>
      </p:sp>
      <p:graphicFrame>
        <p:nvGraphicFramePr>
          <p:cNvPr id="4" name="Graphique 3"/>
          <p:cNvGraphicFramePr/>
          <p:nvPr>
            <p:extLst>
              <p:ext uri="{D42A27DB-BD31-4B8C-83A1-F6EECF244321}">
                <p14:modId xmlns:p14="http://schemas.microsoft.com/office/powerpoint/2010/main" val="3705006839"/>
              </p:ext>
            </p:extLst>
          </p:nvPr>
        </p:nvGraphicFramePr>
        <p:xfrm>
          <a:off x="446997" y="995082"/>
          <a:ext cx="8544586" cy="5392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695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9142FD54-3F4D-4897-80C4-103D37C5A9F2}" type="slidenum">
              <a:rPr lang="en-US" smtClean="0"/>
              <a:pPr/>
              <a:t>6</a:t>
            </a:fld>
            <a:endParaRPr lang="en-US"/>
          </a:p>
        </p:txBody>
      </p:sp>
      <p:sp>
        <p:nvSpPr>
          <p:cNvPr id="5" name="Title 1"/>
          <p:cNvSpPr>
            <a:spLocks noGrp="1"/>
          </p:cNvSpPr>
          <p:nvPr>
            <p:ph type="title"/>
          </p:nvPr>
        </p:nvSpPr>
        <p:spPr>
          <a:xfrm>
            <a:off x="283221" y="335563"/>
            <a:ext cx="8544586" cy="895035"/>
          </a:xfrm>
        </p:spPr>
        <p:txBody>
          <a:bodyPr>
            <a:noAutofit/>
          </a:bodyPr>
          <a:lstStyle/>
          <a:p>
            <a:pPr lvl="0"/>
            <a:r>
              <a:rPr lang="en-US" sz="2000"/>
              <a:t>What do you think is the best way to increase jobs in Tunisia? </a:t>
            </a:r>
            <a:endParaRPr lang="fr-FR" sz="2000"/>
          </a:p>
        </p:txBody>
      </p:sp>
      <p:graphicFrame>
        <p:nvGraphicFramePr>
          <p:cNvPr id="6" name="Graphique 5"/>
          <p:cNvGraphicFramePr/>
          <p:nvPr>
            <p:extLst>
              <p:ext uri="{D42A27DB-BD31-4B8C-83A1-F6EECF244321}">
                <p14:modId xmlns:p14="http://schemas.microsoft.com/office/powerpoint/2010/main" val="1295307033"/>
              </p:ext>
            </p:extLst>
          </p:nvPr>
        </p:nvGraphicFramePr>
        <p:xfrm>
          <a:off x="1210235" y="1351622"/>
          <a:ext cx="7086600" cy="5141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8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9142FD54-3F4D-4897-80C4-103D37C5A9F2}" type="slidenum">
              <a:rPr lang="en-US" smtClean="0"/>
              <a:pPr/>
              <a:t>7</a:t>
            </a:fld>
            <a:endParaRPr lang="en-US"/>
          </a:p>
        </p:txBody>
      </p:sp>
      <p:sp>
        <p:nvSpPr>
          <p:cNvPr id="5" name="Title 1"/>
          <p:cNvSpPr>
            <a:spLocks noGrp="1"/>
          </p:cNvSpPr>
          <p:nvPr>
            <p:ph type="title"/>
          </p:nvPr>
        </p:nvSpPr>
        <p:spPr>
          <a:xfrm>
            <a:off x="283221" y="335563"/>
            <a:ext cx="8544586" cy="895035"/>
          </a:xfrm>
        </p:spPr>
        <p:txBody>
          <a:bodyPr>
            <a:noAutofit/>
          </a:bodyPr>
          <a:lstStyle/>
          <a:p>
            <a:pPr lvl="0"/>
            <a:r>
              <a:rPr lang="en-US" sz="2000"/>
              <a:t>For the following issues, is the national government doing a very good, somewhat good, somewhat bad or very bad job?</a:t>
            </a:r>
            <a:endParaRPr lang="fr-FR" sz="2000"/>
          </a:p>
        </p:txBody>
      </p:sp>
      <p:graphicFrame>
        <p:nvGraphicFramePr>
          <p:cNvPr id="6" name="Chart 5"/>
          <p:cNvGraphicFramePr/>
          <p:nvPr>
            <p:extLst>
              <p:ext uri="{D42A27DB-BD31-4B8C-83A1-F6EECF244321}">
                <p14:modId xmlns:p14="http://schemas.microsoft.com/office/powerpoint/2010/main" val="3977812434"/>
              </p:ext>
            </p:extLst>
          </p:nvPr>
        </p:nvGraphicFramePr>
        <p:xfrm>
          <a:off x="188259" y="1230598"/>
          <a:ext cx="8869680" cy="5511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998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2674179"/>
            <a:ext cx="8607410" cy="716429"/>
          </a:xfrm>
        </p:spPr>
        <p:txBody>
          <a:bodyPr>
            <a:noAutofit/>
          </a:bodyPr>
          <a:lstStyle/>
          <a:p>
            <a:r>
              <a:rPr lang="en-US"/>
              <a:t>Corruption</a:t>
            </a:r>
          </a:p>
        </p:txBody>
      </p:sp>
      <p:sp>
        <p:nvSpPr>
          <p:cNvPr id="4" name="Rectangle 3"/>
          <p:cNvSpPr/>
          <p:nvPr/>
        </p:nvSpPr>
        <p:spPr>
          <a:xfrm>
            <a:off x="87923" y="5583115"/>
            <a:ext cx="1670539" cy="118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68EA0E-AE99-403C-813A-FED10B1F3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3" y="5247459"/>
            <a:ext cx="2924336" cy="1522618"/>
          </a:xfrm>
          <a:prstGeom prst="rect">
            <a:avLst/>
          </a:prstGeom>
        </p:spPr>
      </p:pic>
    </p:spTree>
    <p:extLst>
      <p:ext uri="{BB962C8B-B14F-4D97-AF65-F5344CB8AC3E}">
        <p14:creationId xmlns:p14="http://schemas.microsoft.com/office/powerpoint/2010/main" val="149750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9142FD54-3F4D-4897-80C4-103D37C5A9F2}" type="slidenum">
              <a:rPr lang="en-US" smtClean="0"/>
              <a:pPr/>
              <a:t>9</a:t>
            </a:fld>
            <a:endParaRPr lang="en-US"/>
          </a:p>
        </p:txBody>
      </p:sp>
      <p:sp>
        <p:nvSpPr>
          <p:cNvPr id="5" name="Title 1"/>
          <p:cNvSpPr>
            <a:spLocks noGrp="1"/>
          </p:cNvSpPr>
          <p:nvPr>
            <p:ph type="title"/>
          </p:nvPr>
        </p:nvSpPr>
        <p:spPr>
          <a:xfrm>
            <a:off x="283221" y="335563"/>
            <a:ext cx="8544586" cy="895035"/>
          </a:xfrm>
        </p:spPr>
        <p:txBody>
          <a:bodyPr>
            <a:noAutofit/>
          </a:bodyPr>
          <a:lstStyle/>
          <a:p>
            <a:pPr lvl="0"/>
            <a:r>
              <a:rPr lang="en-US" sz="2000"/>
              <a:t>Now I would like to discuss corruption with you. When I say corruption, I mean having to do a favor, give a gift or pay a bribe because someone misuses their position for personal gains. To what extent, if any, has corruption had a negative impact on you? </a:t>
            </a:r>
            <a:endParaRPr lang="fr-FR" sz="1800"/>
          </a:p>
        </p:txBody>
      </p:sp>
      <p:graphicFrame>
        <p:nvGraphicFramePr>
          <p:cNvPr id="7" name="Graphique 6"/>
          <p:cNvGraphicFramePr/>
          <p:nvPr>
            <p:extLst>
              <p:ext uri="{D42A27DB-BD31-4B8C-83A1-F6EECF244321}">
                <p14:modId xmlns:p14="http://schemas.microsoft.com/office/powerpoint/2010/main" val="2802362997"/>
              </p:ext>
            </p:extLst>
          </p:nvPr>
        </p:nvGraphicFramePr>
        <p:xfrm>
          <a:off x="941293" y="1396999"/>
          <a:ext cx="7368989" cy="4788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6594960"/>
      </p:ext>
    </p:extLst>
  </p:cSld>
  <p:clrMapOvr>
    <a:masterClrMapping/>
  </p:clrMapOvr>
</p:sld>
</file>

<file path=ppt/theme/theme1.xml><?xml version="1.0" encoding="utf-8"?>
<a:theme xmlns:a="http://schemas.openxmlformats.org/drawingml/2006/main" name="IRI Presentation">
  <a:themeElements>
    <a:clrScheme name="Center for Insights">
      <a:dk1>
        <a:srgbClr val="003B5C"/>
      </a:dk1>
      <a:lt1>
        <a:sysClr val="window" lastClr="FFFFFF"/>
      </a:lt1>
      <a:dk2>
        <a:srgbClr val="003B5C"/>
      </a:dk2>
      <a:lt2>
        <a:srgbClr val="FFFFFF"/>
      </a:lt2>
      <a:accent1>
        <a:srgbClr val="003B5C"/>
      </a:accent1>
      <a:accent2>
        <a:srgbClr val="8FAE3D"/>
      </a:accent2>
      <a:accent3>
        <a:srgbClr val="00A7C0"/>
      </a:accent3>
      <a:accent4>
        <a:srgbClr val="8D316F"/>
      </a:accent4>
      <a:accent5>
        <a:srgbClr val="3E5260"/>
      </a:accent5>
      <a:accent6>
        <a:srgbClr val="DDF3A5"/>
      </a:accent6>
      <a:hlink>
        <a:srgbClr val="8FAE3D"/>
      </a:hlink>
      <a:folHlink>
        <a:srgbClr val="ADADB0"/>
      </a:folHlink>
    </a:clrScheme>
    <a:fontScheme name="IRI Fon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A92325918394890D2A8061FD9FC96" ma:contentTypeVersion="187" ma:contentTypeDescription="Create a new document." ma:contentTypeScope="" ma:versionID="244a770af99c071fb5d26aa4f0d7874d">
  <xsd:schema xmlns:xsd="http://www.w3.org/2001/XMLSchema" xmlns:xs="http://www.w3.org/2001/XMLSchema" xmlns:p="http://schemas.microsoft.com/office/2006/metadata/properties" xmlns:ns1="http://schemas.microsoft.com/sharepoint/v3" xmlns:ns2="62c427e0-f44d-4fbc-b40b-4f908ae7f04e" xmlns:ns3="ba9f816a-4cd5-4538-88e5-d014678eebff" xmlns:ns4="ca7e064f-2620-420d-a816-da74fe2ede80" xmlns:ns5="c6f2bb17-bd1d-4746-a0ce-ded0abfb7e0d" targetNamespace="http://schemas.microsoft.com/office/2006/metadata/properties" ma:root="true" ma:fieldsID="cfd401e42f0d105dbcd621cf6a5dea3d" ns1:_="" ns2:_="" ns3:_="" ns4:_="" ns5:_="">
    <xsd:import namespace="http://schemas.microsoft.com/sharepoint/v3"/>
    <xsd:import namespace="62c427e0-f44d-4fbc-b40b-4f908ae7f04e"/>
    <xsd:import namespace="ba9f816a-4cd5-4538-88e5-d014678eebff"/>
    <xsd:import namespace="ca7e064f-2620-420d-a816-da74fe2ede80"/>
    <xsd:import namespace="c6f2bb17-bd1d-4746-a0ce-ded0abfb7e0d"/>
    <xsd:element name="properties">
      <xsd:complexType>
        <xsd:sequence>
          <xsd:element name="documentManagement">
            <xsd:complexType>
              <xsd:all>
                <xsd:element ref="ns2:_dlc_DocId" minOccurs="0"/>
                <xsd:element ref="ns2:_dlc_DocIdUrl" minOccurs="0"/>
                <xsd:element ref="ns2:_dlc_DocIdPersistId" minOccurs="0"/>
                <xsd:element ref="ns1:RatingCount" minOccurs="0"/>
                <xsd:element ref="ns1:RatedBy" minOccurs="0"/>
                <xsd:element ref="ns1:Ratings" minOccurs="0"/>
                <xsd:element ref="ns1:LikesCount" minOccurs="0"/>
                <xsd:element ref="ns1:LikedBy" minOccurs="0"/>
                <xsd:element ref="ns2:TaxKeywordTaxHTField" minOccurs="0"/>
                <xsd:element ref="ns3:TaxCatchAll" minOccurs="0"/>
                <xsd:element ref="ns1:BillingInformation" minOccurs="0"/>
                <xsd:element ref="ns4:SharedWithUsers" minOccurs="0"/>
                <xsd:element ref="ns2:SharingHintHash"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EventHashCode" minOccurs="0"/>
                <xsd:element ref="ns5:MediaServiceGenerationTime" minOccurs="0"/>
                <xsd:element ref="ns5:MediaServiceLocation"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ingCount" ma:index="11" nillable="true" ma:displayName="Number of Ratings" ma:decimals="0" ma:description="Number of ratings submitted" ma:internalName="RatingCount" ma:readOnly="true">
      <xsd:simpleType>
        <xsd:restriction base="dms:Number"/>
      </xsd:simpleType>
    </xsd:element>
    <xsd:element name="RatedBy" ma:index="1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User ratings" ma:description="User ratings for the item" ma:hidden="true" ma:internalName="Ratings">
      <xsd:simpleType>
        <xsd:restriction base="dms:Note"/>
      </xsd:simpleType>
    </xsd:element>
    <xsd:element name="LikesCount" ma:index="14" nillable="true" ma:displayName="Number of Likes" ma:internalName="LikesCount">
      <xsd:simpleType>
        <xsd:restriction base="dms:Unknown"/>
      </xsd:simpleType>
    </xsd:element>
    <xsd:element name="LikedBy" ma:index="1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illingInformation" ma:index="19" nillable="true" ma:displayName="Billing Information" ma:internalName="BillingInformation">
      <xsd:simpleType>
        <xsd:restriction base="dms:Text"/>
      </xsd:simpleType>
    </xsd:element>
    <xsd:element name="_ip_UnifiedCompliancePolicyProperties" ma:index="25" nillable="true" ma:displayName="Unified Compliance Policy Properties" ma:description="" ma:hidden="true" ma:internalName="_ip_UnifiedCompliancePolicyProperties">
      <xsd:simpleType>
        <xsd:restriction base="dms:Note"/>
      </xsd:simpleType>
    </xsd:element>
    <xsd:element name="_ip_UnifiedCompliancePolicyUIAction" ma:index="2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427e0-f44d-4fbc-b40b-4f908ae7f0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7" nillable="true" ma:taxonomy="true" ma:internalName="TaxKeywordTaxHTField" ma:taxonomyFieldName="TaxKeyword" ma:displayName="Enterprise Keywords" ma:fieldId="{23f27201-bee3-471e-b2e7-b64fd8b7ca38}" ma:taxonomyMulti="true" ma:sspId="cb2151eb-0ef7-4a28-9953-d8a53ac07058" ma:termSetId="00000000-0000-0000-0000-000000000000" ma:anchorId="00000000-0000-0000-0000-000000000000" ma:open="true" ma:isKeyword="true">
      <xsd:complexType>
        <xsd:sequence>
          <xsd:element ref="pc:Terms" minOccurs="0" maxOccurs="1"/>
        </xsd:sequence>
      </xsd:complexType>
    </xsd:element>
    <xsd:element name="SharingHintHash" ma:index="21" nillable="true" ma:displayName="Sharing Hint Hash" ma:internalName="SharingHintHash" ma:readOnly="true">
      <xsd:simpleType>
        <xsd:restriction base="dms:Text"/>
      </xsd:simpleType>
    </xsd:element>
    <xsd:element name="SharedWithDetails" ma:index="22" nillable="true" ma:displayName="Shared With Details" ma:internalName="SharedWithDetails" ma:readOnly="true">
      <xsd:simpleType>
        <xsd:restriction base="dms:Note">
          <xsd:maxLength value="255"/>
        </xsd:restriction>
      </xsd:simpleType>
    </xsd:element>
    <xsd:element name="LastSharedByUser" ma:index="23" nillable="true" ma:displayName="Last Shared By User" ma:description=""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a9f816a-4cd5-4538-88e5-d014678eebf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ee86dc-cf44-48e2-a49d-570296be088f}" ma:internalName="TaxCatchAll" ma:showField="CatchAllData" ma:web="62c427e0-f44d-4fbc-b40b-4f908ae7f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7e064f-2620-420d-a816-da74fe2ede8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2bb17-bd1d-4746-a0ce-ded0abfb7e0d" elementFormDefault="qualified">
    <xsd:import namespace="http://schemas.microsoft.com/office/2006/documentManagement/types"/>
    <xsd:import namespace="http://schemas.microsoft.com/office/infopath/2007/PartnerControls"/>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LikesCount xmlns="http://schemas.microsoft.com/sharepoint/v3" xsi:nil="true"/>
    <BillingInformation xmlns="http://schemas.microsoft.com/sharepoint/v3" xsi:nil="true"/>
    <TaxKeywordTaxHTField xmlns="62c427e0-f44d-4fbc-b40b-4f908ae7f04e">
      <Terms xmlns="http://schemas.microsoft.com/office/infopath/2007/PartnerControls"/>
    </TaxKeywordTaxHTField>
    <_dlc_DocId xmlns="62c427e0-f44d-4fbc-b40b-4f908ae7f04e">54CQP27ZXH7H-297-68373</_dlc_DocId>
    <_dlc_DocIdUrl xmlns="62c427e0-f44d-4fbc-b40b-4f908ae7f04e">
      <Url>https://iriglobal.sharepoint.com/pa/mena/tunisia/_layouts/15/DocIdRedir.aspx?ID=54CQP27ZXH7H-297-68373</Url>
      <Description>54CQP27ZXH7H-297-68373</Description>
    </_dlc_DocIdUrl>
    <TaxCatchAll xmlns="ba9f816a-4cd5-4538-88e5-d014678eebff"/>
    <SharedWithUsers xmlns="ca7e064f-2620-420d-a816-da74fe2ede80">
      <UserInfo>
        <DisplayName>Laura Hagg</DisplayName>
        <AccountId>852</AccountId>
        <AccountType/>
      </UserInfo>
      <UserInfo>
        <DisplayName>Leo Siebert</DisplayName>
        <AccountId>212</AccountId>
        <AccountType/>
      </UserInfo>
      <UserInfo>
        <DisplayName>Sinclair Stafford</DisplayName>
        <AccountId>191</AccountId>
        <AccountType/>
      </UserInfo>
      <UserInfo>
        <DisplayName>Mohieddine Abdellaoui</DisplayName>
        <AccountId>173</AccountId>
        <AccountType/>
      </UserInfo>
      <UserInfo>
        <DisplayName>Francesca Gortzounian</DisplayName>
        <AccountId>967</AccountId>
        <AccountType/>
      </UserInfo>
      <UserInfo>
        <DisplayName>Chris Yonke</DisplayName>
        <AccountId>1228</AccountId>
        <AccountType/>
      </UserInfo>
      <UserInfo>
        <DisplayName>Brian Braun</DisplayName>
        <AccountId>114</AccountId>
        <AccountType/>
      </UserInfo>
      <UserInfo>
        <DisplayName>Christopher Ulmer</DisplayName>
        <AccountId>2645</AccountId>
        <AccountType/>
      </UserInfo>
      <UserInfo>
        <DisplayName>Sonja Gloeckle</DisplayName>
        <AccountId>2674</AccountId>
        <AccountType/>
      </UserInfo>
      <UserInfo>
        <DisplayName>Djordje Todorovic</DisplayName>
        <AccountId>167</AccountId>
        <AccountType/>
      </UserInfo>
    </SharedWithUsers>
    <_ip_UnifiedCompliancePolicyUIAction xmlns="http://schemas.microsoft.com/sharepoint/v3" xsi:nil="true"/>
    <Ratings xmlns="http://schemas.microsoft.com/sharepoint/v3" xsi:nil="true"/>
    <LikedBy xmlns="http://schemas.microsoft.com/sharepoint/v3">
      <UserInfo>
        <DisplayName/>
        <AccountId xsi:nil="true"/>
        <AccountType/>
      </UserInfo>
    </LikedBy>
    <_ip_UnifiedCompliancePolicyProperties xmlns="http://schemas.microsoft.com/sharepoint/v3" xsi:nil="tru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B83C7F6F-2B76-42A6-9DE4-124D8C79AB12}">
  <ds:schemaRefs>
    <ds:schemaRef ds:uri="62c427e0-f44d-4fbc-b40b-4f908ae7f04e"/>
    <ds:schemaRef ds:uri="ba9f816a-4cd5-4538-88e5-d014678eebff"/>
    <ds:schemaRef ds:uri="c6f2bb17-bd1d-4746-a0ce-ded0abfb7e0d"/>
    <ds:schemaRef ds:uri="ca7e064f-2620-420d-a816-da74fe2ede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84B98F-AB73-4F7A-9376-65C840A3F0F8}">
  <ds:schemaRefs>
    <ds:schemaRef ds:uri="http://schemas.microsoft.com/sharepoint/events"/>
  </ds:schemaRefs>
</ds:datastoreItem>
</file>

<file path=customXml/itemProps3.xml><?xml version="1.0" encoding="utf-8"?>
<ds:datastoreItem xmlns:ds="http://schemas.openxmlformats.org/officeDocument/2006/customXml" ds:itemID="{04A7587C-C5A2-497B-9321-2497861F938A}">
  <ds:schemaRefs>
    <ds:schemaRef ds:uri="http://schemas.microsoft.com/sharepoint/v3/contenttype/forms"/>
  </ds:schemaRefs>
</ds:datastoreItem>
</file>

<file path=customXml/itemProps4.xml><?xml version="1.0" encoding="utf-8"?>
<ds:datastoreItem xmlns:ds="http://schemas.openxmlformats.org/officeDocument/2006/customXml" ds:itemID="{781C7153-B07F-42E1-9F4A-79B8962247EE}">
  <ds:schemaRefs>
    <ds:schemaRef ds:uri="62c427e0-f44d-4fbc-b40b-4f908ae7f04e"/>
    <ds:schemaRef ds:uri="ba9f816a-4cd5-4538-88e5-d014678eebff"/>
    <ds:schemaRef ds:uri="c6f2bb17-bd1d-4746-a0ce-ded0abfb7e0d"/>
    <ds:schemaRef ds:uri="ca7e064f-2620-420d-a816-da74fe2ede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289</TotalTime>
  <Words>804</Words>
  <Application>Microsoft Office PowerPoint</Application>
  <PresentationFormat>On-screen Show (4:3)</PresentationFormat>
  <Paragraphs>134</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Microsoft Sans Serif</vt:lpstr>
      <vt:lpstr>Trebuchet MS</vt:lpstr>
      <vt:lpstr>IRI Presentation</vt:lpstr>
      <vt:lpstr>Public Opinion Survey:  Residents of Tunisia </vt:lpstr>
      <vt:lpstr>PowerPoint Presentation</vt:lpstr>
      <vt:lpstr>In general, would you say that our country is heading in the right direction or in the wrong direction?</vt:lpstr>
      <vt:lpstr>What is the most important problem facing our country today?  (Spontaneous response)</vt:lpstr>
      <vt:lpstr>What, among the following, should be the top priority for the government? </vt:lpstr>
      <vt:lpstr>What do you think is the best way to increase jobs in Tunisia? </vt:lpstr>
      <vt:lpstr>For the following issues, is the national government doing a very good, somewhat good, somewhat bad or very bad job?</vt:lpstr>
      <vt:lpstr>Corruption</vt:lpstr>
      <vt:lpstr>Now I would like to discuss corruption with you. When I say corruption, I mean having to do a favor, give a gift or pay a bribe because someone misuses their position for personal gains. To what extent, if any, has corruption had a negative impact on you? </vt:lpstr>
      <vt:lpstr>In the past 12 months, how often, if at all, have you had to do a favor, give a gift or pay a bribe?    </vt:lpstr>
      <vt:lpstr>From this list of institutions, tell me if you have personally experienced corruption with:</vt:lpstr>
      <vt:lpstr>Which among the following groups is the most important to effectively address corruption in our country? (Up to three mentions accepted)</vt:lpstr>
      <vt:lpstr>To what degree, if at all, is it the responsibility of citizens to address corruption?</vt:lpstr>
      <vt:lpstr>What, in your opinion, is the greatest cause of corruption in our country?</vt:lpstr>
      <vt:lpstr>In your experience, what type of corruption is most common in our country?</vt:lpstr>
      <vt:lpstr> In your dealings with the government, how important are personal contacts and/or relationships to get things done?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keywords/>
  <cp:lastModifiedBy>Djordje Todorovic</cp:lastModifiedBy>
  <cp:revision>12</cp:revision>
  <cp:lastPrinted>2019-03-26T12:57:24Z</cp:lastPrinted>
  <dcterms:created xsi:type="dcterms:W3CDTF">2014-02-13T00:22:44Z</dcterms:created>
  <dcterms:modified xsi:type="dcterms:W3CDTF">2021-04-06T03:07:37Z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0x010100C93A92325918394890D2A8061FD9FC96</vt:lpwstr>
  </property>
  <property fmtid="{D5CDD505-2E9C-101B-9397-08002B2CF9AE}" pid="3" name="_dlc_DocIdItemGuid">
    <vt:lpwstr>34ecfd2e-2a57-4ab3-8353-23e071349ed8</vt:lpwstr>
  </property>
  <property fmtid="{D5CDD505-2E9C-101B-9397-08002B2CF9AE}" pid="4" name="TaxKeyword">
    <vt:lpwstr/>
  </property>
  <property fmtid="{D5CDD505-2E9C-101B-9397-08002B2CF9AE}" pid="5" name="HashTags">
    <vt:lpwstr/>
  </property>
  <property fmtid="{D5CDD505-2E9C-101B-9397-08002B2CF9AE}" pid="6" name="AuthorIds_UIVersion_8">
    <vt:lpwstr>2505</vt:lpwstr>
  </property>
  <property fmtid="{D5CDD505-2E9C-101B-9397-08002B2CF9AE}" pid="7" name="AuthorIds_UIVersion_2">
    <vt:lpwstr>2505</vt:lpwstr>
  </property>
</Properties>
</file>