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3" r:id="rId1"/>
  </p:sldMasterIdLst>
  <p:sldIdLst>
    <p:sldId id="256" r:id="rId2"/>
    <p:sldId id="288" r:id="rId3"/>
    <p:sldId id="305" r:id="rId4"/>
    <p:sldId id="311" r:id="rId5"/>
    <p:sldId id="307" r:id="rId6"/>
    <p:sldId id="312" r:id="rId7"/>
    <p:sldId id="309" r:id="rId8"/>
    <p:sldId id="31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5F5F"/>
    <a:srgbClr val="FFC40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4660"/>
  </p:normalViewPr>
  <p:slideViewPr>
    <p:cSldViewPr snapToGrid="0">
      <p:cViewPr varScale="1">
        <p:scale>
          <a:sx n="55" d="100"/>
          <a:sy n="55" d="100"/>
        </p:scale>
        <p:origin x="133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rgbClr val="5F5F5F"/>
                </a:solidFill>
                <a:latin typeface="+mn-lt"/>
                <a:ea typeface="+mn-ea"/>
                <a:cs typeface="+mn-cs"/>
              </a:defRPr>
            </a:pPr>
            <a:r>
              <a:rPr lang="en-US" altLang="ko-KR" baseline="0">
                <a:solidFill>
                  <a:srgbClr val="5F5F5F"/>
                </a:solidFill>
              </a:rPr>
              <a:t>&lt;2016</a:t>
            </a:r>
            <a:r>
              <a:rPr lang="ko-KR" altLang="en-US" baseline="0">
                <a:solidFill>
                  <a:srgbClr val="5F5F5F"/>
                </a:solidFill>
              </a:rPr>
              <a:t>년 </a:t>
            </a:r>
            <a:r>
              <a:rPr lang="en-US" altLang="ko-KR" baseline="0">
                <a:solidFill>
                  <a:srgbClr val="5F5F5F"/>
                </a:solidFill>
              </a:rPr>
              <a:t>11</a:t>
            </a:r>
            <a:r>
              <a:rPr lang="ko-KR" altLang="en-US" baseline="0">
                <a:solidFill>
                  <a:srgbClr val="5F5F5F"/>
                </a:solidFill>
              </a:rPr>
              <a:t>월 촛불집회 참가자 분석</a:t>
            </a:r>
            <a:r>
              <a:rPr lang="en-US" altLang="ko-KR" baseline="0">
                <a:solidFill>
                  <a:srgbClr val="5F5F5F"/>
                </a:solidFill>
              </a:rPr>
              <a:t>(</a:t>
            </a:r>
            <a:r>
              <a:rPr lang="ko-KR" altLang="en-US" baseline="0">
                <a:solidFill>
                  <a:srgbClr val="5F5F5F"/>
                </a:solidFill>
              </a:rPr>
              <a:t>한겨레</a:t>
            </a:r>
            <a:r>
              <a:rPr lang="en-US" altLang="ko-KR" baseline="0">
                <a:solidFill>
                  <a:srgbClr val="5F5F5F"/>
                </a:solidFill>
              </a:rPr>
              <a:t>.2017.9.21)&gt;</a:t>
            </a:r>
            <a:endParaRPr lang="ko-KR" altLang="en-US" baseline="0">
              <a:solidFill>
                <a:srgbClr val="5F5F5F"/>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5F5F5F"/>
              </a:solidFill>
              <a:latin typeface="+mn-lt"/>
              <a:ea typeface="+mn-ea"/>
              <a:cs typeface="+mn-cs"/>
            </a:defRPr>
          </a:pPr>
          <a:endParaRPr lang="en-US"/>
        </a:p>
      </c:txPr>
    </c:title>
    <c:autoTitleDeleted val="0"/>
    <c:plotArea>
      <c:layout>
        <c:manualLayout>
          <c:layoutTarget val="inner"/>
          <c:xMode val="edge"/>
          <c:yMode val="edge"/>
          <c:x val="7.4115137521685373E-2"/>
          <c:y val="0.13297230706581251"/>
          <c:w val="0.90993589916093021"/>
          <c:h val="0.71731530441520053"/>
        </c:manualLayout>
      </c:layout>
      <c:barChart>
        <c:barDir val="col"/>
        <c:grouping val="stacked"/>
        <c:varyColors val="0"/>
        <c:ser>
          <c:idx val="0"/>
          <c:order val="0"/>
          <c:tx>
            <c:strRef>
              <c:f>'[Microsoft PowerPoint의 차트]Sheet1'!$B$1</c:f>
              <c:strCache>
                <c:ptCount val="1"/>
                <c:pt idx="0">
                  <c:v>남성</c:v>
                </c:pt>
              </c:strCache>
            </c:strRef>
          </c:tx>
          <c:spPr>
            <a:solidFill>
              <a:schemeClr val="accent1"/>
            </a:solidFill>
            <a:ln>
              <a:solidFill>
                <a:srgbClr val="29AF8C">
                  <a:lumMod val="75000"/>
                </a:srgb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'[Microsoft PowerPoint의 차트]Sheet1'!$A$2:$A$8</c:f>
              <c:strCache>
                <c:ptCount val="7"/>
                <c:pt idx="0">
                  <c:v>전체 </c:v>
                </c:pt>
                <c:pt idx="1">
                  <c:v>10대</c:v>
                </c:pt>
                <c:pt idx="2">
                  <c:v>20대</c:v>
                </c:pt>
                <c:pt idx="3">
                  <c:v>30대</c:v>
                </c:pt>
                <c:pt idx="4">
                  <c:v>40대</c:v>
                </c:pt>
                <c:pt idx="5">
                  <c:v>50대</c:v>
                </c:pt>
                <c:pt idx="6">
                  <c:v>60대이상</c:v>
                </c:pt>
              </c:strCache>
            </c:strRef>
          </c:cat>
          <c:val>
            <c:numRef>
              <c:f>'[Microsoft PowerPoint의 차트]Sheet1'!$B$2:$B$8</c:f>
              <c:numCache>
                <c:formatCode>General</c:formatCode>
                <c:ptCount val="7"/>
                <c:pt idx="0">
                  <c:v>52</c:v>
                </c:pt>
                <c:pt idx="1">
                  <c:v>43</c:v>
                </c:pt>
                <c:pt idx="2">
                  <c:v>42</c:v>
                </c:pt>
                <c:pt idx="3">
                  <c:v>53</c:v>
                </c:pt>
                <c:pt idx="4">
                  <c:v>53</c:v>
                </c:pt>
                <c:pt idx="5">
                  <c:v>64</c:v>
                </c:pt>
                <c:pt idx="6">
                  <c:v>64</c:v>
                </c:pt>
              </c:numCache>
            </c:numRef>
          </c:val>
          <c:extLst>
            <c:ext xmlns:c16="http://schemas.microsoft.com/office/drawing/2014/chart" uri="{C3380CC4-5D6E-409C-BE32-E72D297353CC}">
              <c16:uniqueId val="{00000000-53C1-41A4-8467-85A8CF0907A2}"/>
            </c:ext>
          </c:extLst>
        </c:ser>
        <c:ser>
          <c:idx val="1"/>
          <c:order val="1"/>
          <c:tx>
            <c:strRef>
              <c:f>'[Microsoft PowerPoint의 차트]Sheet1'!$C$1</c:f>
              <c:strCache>
                <c:ptCount val="1"/>
                <c:pt idx="0">
                  <c:v>여성</c:v>
                </c:pt>
              </c:strCache>
            </c:strRef>
          </c:tx>
          <c:spPr>
            <a:solidFill>
              <a:schemeClr val="accent2"/>
            </a:solidFill>
            <a:ln>
              <a:noFill/>
            </a:ln>
            <a:effectLst/>
          </c:spPr>
          <c:invertIfNegative val="0"/>
          <c:dPt>
            <c:idx val="0"/>
            <c:invertIfNegative val="0"/>
            <c:bubble3D val="0"/>
            <c:spPr>
              <a:solidFill>
                <a:schemeClr val="accent2"/>
              </a:solidFill>
              <a:ln>
                <a:solidFill>
                  <a:srgbClr val="29AF8C">
                    <a:lumMod val="75000"/>
                  </a:srgbClr>
                </a:solidFill>
              </a:ln>
              <a:effectLst/>
            </c:spPr>
            <c:extLst>
              <c:ext xmlns:c16="http://schemas.microsoft.com/office/drawing/2014/chart" uri="{C3380CC4-5D6E-409C-BE32-E72D297353CC}">
                <c16:uniqueId val="{00000002-53C1-41A4-8467-85A8CF0907A2}"/>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'[Microsoft PowerPoint의 차트]Sheet1'!$A$2:$A$8</c:f>
              <c:strCache>
                <c:ptCount val="7"/>
                <c:pt idx="0">
                  <c:v>전체 </c:v>
                </c:pt>
                <c:pt idx="1">
                  <c:v>10대</c:v>
                </c:pt>
                <c:pt idx="2">
                  <c:v>20대</c:v>
                </c:pt>
                <c:pt idx="3">
                  <c:v>30대</c:v>
                </c:pt>
                <c:pt idx="4">
                  <c:v>40대</c:v>
                </c:pt>
                <c:pt idx="5">
                  <c:v>50대</c:v>
                </c:pt>
                <c:pt idx="6">
                  <c:v>60대이상</c:v>
                </c:pt>
              </c:strCache>
            </c:strRef>
          </c:cat>
          <c:val>
            <c:numRef>
              <c:f>'[Microsoft PowerPoint의 차트]Sheet1'!$C$2:$C$8</c:f>
              <c:numCache>
                <c:formatCode>General</c:formatCode>
                <c:ptCount val="7"/>
                <c:pt idx="0">
                  <c:v>48</c:v>
                </c:pt>
                <c:pt idx="1">
                  <c:v>57</c:v>
                </c:pt>
                <c:pt idx="2">
                  <c:v>58</c:v>
                </c:pt>
                <c:pt idx="3">
                  <c:v>47</c:v>
                </c:pt>
                <c:pt idx="4">
                  <c:v>47</c:v>
                </c:pt>
                <c:pt idx="5">
                  <c:v>36</c:v>
                </c:pt>
                <c:pt idx="6">
                  <c:v>36</c:v>
                </c:pt>
              </c:numCache>
            </c:numRef>
          </c:val>
          <c:extLst>
            <c:ext xmlns:c16="http://schemas.microsoft.com/office/drawing/2014/chart" uri="{C3380CC4-5D6E-409C-BE32-E72D297353CC}">
              <c16:uniqueId val="{00000001-53C1-41A4-8467-85A8CF0907A2}"/>
            </c:ext>
          </c:extLst>
        </c:ser>
        <c:dLbls>
          <c:dLblPos val="ctr"/>
          <c:showLegendKey val="0"/>
          <c:showVal val="1"/>
          <c:showCatName val="0"/>
          <c:showSerName val="0"/>
          <c:showPercent val="0"/>
          <c:showBubbleSize val="0"/>
        </c:dLbls>
        <c:gapWidth val="150"/>
        <c:overlap val="100"/>
        <c:axId val="489202592"/>
        <c:axId val="489206200"/>
      </c:barChart>
      <c:catAx>
        <c:axId val="489202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5F5F5F"/>
                </a:solidFill>
                <a:latin typeface="+mn-lt"/>
                <a:ea typeface="+mn-ea"/>
                <a:cs typeface="+mn-cs"/>
              </a:defRPr>
            </a:pPr>
            <a:endParaRPr lang="en-US"/>
          </a:p>
        </c:txPr>
        <c:crossAx val="489206200"/>
        <c:crosses val="autoZero"/>
        <c:auto val="1"/>
        <c:lblAlgn val="ctr"/>
        <c:lblOffset val="100"/>
        <c:noMultiLvlLbl val="0"/>
      </c:catAx>
      <c:valAx>
        <c:axId val="4892062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rgbClr val="5F5F5F"/>
                </a:solidFill>
                <a:latin typeface="+mn-lt"/>
                <a:ea typeface="+mn-ea"/>
                <a:cs typeface="+mn-cs"/>
              </a:defRPr>
            </a:pPr>
            <a:endParaRPr lang="en-US"/>
          </a:p>
        </c:txPr>
        <c:crossAx val="4892025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ko-KR" altLang="en-US"/>
              <a:t>마스터 제목 스타일 편집</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smtClean="0"/>
              <a:t>9/11/2018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10546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smtClean="0"/>
              <a:t>9/11/2018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0737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C05854CA-19F4-4771-B6A2-DA5C0742B220}" type="datetimeFigureOut">
              <a:rPr lang="en-US" smtClean="0"/>
              <a:t>9/11/2018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0575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smtClean="0"/>
              <a:t>9/11/2018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21379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fld id="{3B40B886-74BB-4D5E-9EA9-584482FE40E6}" type="datetimeFigureOut">
              <a:rPr lang="en-US" smtClean="0"/>
              <a:t>9/11/2018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7121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smtClean="0"/>
              <a:t>9/11/2018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060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839788" y="2505075"/>
            <a:ext cx="5157787"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6172200" y="2505075"/>
            <a:ext cx="5183188"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smtClean="0"/>
              <a:t>9/11/2018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51410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smtClean="0"/>
              <a:t>9/11/2018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5345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07E718-B4F0-433E-A285-0013249184C0}" type="datetimeFigureOut">
              <a:rPr lang="en-US" smtClean="0"/>
              <a:t>9/11/2018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7203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2B8E44C4-3D72-4D6E-86A4-F5491DC49E6D}" type="datetimeFigureOut">
              <a:rPr lang="en-US" smtClean="0"/>
              <a:t>9/11/2018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64030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06B8EA14-E6AC-4B59-973C-7A06B0EDE3E3}" type="datetimeFigureOut">
              <a:rPr lang="en-US" smtClean="0"/>
              <a:t>9/11/2018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45188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BB3B3F-C0CE-47CB-BCED-F49A710726FF}" type="datetimeFigureOut">
              <a:rPr lang="en-US" smtClean="0"/>
              <a:t>9/11/2018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03947999"/>
      </p:ext>
    </p:extLst>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dt="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409"/>
        </a:solidFill>
        <a:effectLst/>
      </p:bgPr>
    </p:bg>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3DA7BC8-131B-4EF7-8D82-95D9CC8B4FCA}"/>
              </a:ext>
            </a:extLst>
          </p:cNvPr>
          <p:cNvSpPr>
            <a:spLocks noGrp="1"/>
          </p:cNvSpPr>
          <p:nvPr>
            <p:ph type="ctrTitle"/>
          </p:nvPr>
        </p:nvSpPr>
        <p:spPr/>
        <p:txBody>
          <a:bodyPr/>
          <a:lstStyle/>
          <a:p>
            <a:r>
              <a:rPr lang="en-US" altLang="ko-KR" sz="3600" dirty="0">
                <a:solidFill>
                  <a:srgbClr val="5F5F5F"/>
                </a:solidFill>
                <a:latin typeface="Arial Black" panose="020B0A04020102020204" pitchFamily="34" charset="0"/>
                <a:ea typeface="HY견고딕" panose="02030600000101010101" pitchFamily="18" charset="-127"/>
                <a:cs typeface="Times New Roman" panose="02020603050405020304" pitchFamily="18" charset="0"/>
              </a:rPr>
              <a:t>Women’s</a:t>
            </a:r>
            <a:r>
              <a:rPr lang="ko-KR" altLang="en-US" sz="3600" dirty="0">
                <a:solidFill>
                  <a:srgbClr val="5F5F5F"/>
                </a:solidFill>
                <a:latin typeface="Arial Black" panose="020B0A04020102020204" pitchFamily="34" charset="0"/>
                <a:ea typeface="HY견고딕" panose="02030600000101010101" pitchFamily="18" charset="-127"/>
                <a:cs typeface="Times New Roman" panose="02020603050405020304" pitchFamily="18" charset="0"/>
              </a:rPr>
              <a:t> </a:t>
            </a:r>
            <a:r>
              <a:rPr lang="en-US" altLang="ko-KR" sz="3600" dirty="0">
                <a:solidFill>
                  <a:srgbClr val="5F5F5F"/>
                </a:solidFill>
                <a:latin typeface="Arial Black" panose="020B0A04020102020204" pitchFamily="34" charset="0"/>
                <a:ea typeface="HY견고딕" panose="02030600000101010101" pitchFamily="18" charset="-127"/>
                <a:cs typeface="Times New Roman" panose="02020603050405020304" pitchFamily="18" charset="0"/>
              </a:rPr>
              <a:t>candlelight</a:t>
            </a:r>
            <a:r>
              <a:rPr lang="ko-KR" altLang="en-US" sz="3600" dirty="0">
                <a:solidFill>
                  <a:srgbClr val="5F5F5F"/>
                </a:solidFill>
                <a:latin typeface="Arial Black" panose="020B0A04020102020204" pitchFamily="34" charset="0"/>
                <a:ea typeface="HY견고딕" panose="02030600000101010101" pitchFamily="18" charset="-127"/>
                <a:cs typeface="Times New Roman" panose="02020603050405020304" pitchFamily="18" charset="0"/>
              </a:rPr>
              <a:t> </a:t>
            </a:r>
            <a:r>
              <a:rPr lang="en-US" altLang="ko-KR" sz="3600" dirty="0">
                <a:solidFill>
                  <a:srgbClr val="5F5F5F"/>
                </a:solidFill>
                <a:latin typeface="Arial Black" panose="020B0A04020102020204" pitchFamily="34" charset="0"/>
                <a:ea typeface="HY견고딕" panose="02030600000101010101" pitchFamily="18" charset="-127"/>
                <a:cs typeface="Times New Roman" panose="02020603050405020304" pitchFamily="18" charset="0"/>
              </a:rPr>
              <a:t>is</a:t>
            </a:r>
            <a:r>
              <a:rPr lang="ko-KR" altLang="en-US" sz="3600" dirty="0">
                <a:solidFill>
                  <a:srgbClr val="5F5F5F"/>
                </a:solidFill>
                <a:latin typeface="Arial Black" panose="020B0A04020102020204" pitchFamily="34" charset="0"/>
                <a:ea typeface="HY견고딕" panose="02030600000101010101" pitchFamily="18" charset="-127"/>
                <a:cs typeface="Times New Roman" panose="02020603050405020304" pitchFamily="18" charset="0"/>
              </a:rPr>
              <a:t> </a:t>
            </a:r>
            <a:r>
              <a:rPr lang="en-US" altLang="ko-KR" sz="3600" dirty="0">
                <a:solidFill>
                  <a:srgbClr val="5F5F5F"/>
                </a:solidFill>
                <a:latin typeface="Arial Black" panose="020B0A04020102020204" pitchFamily="34" charset="0"/>
                <a:ea typeface="HY견고딕" panose="02030600000101010101" pitchFamily="18" charset="-127"/>
                <a:cs typeface="Times New Roman" panose="02020603050405020304" pitchFamily="18" charset="0"/>
              </a:rPr>
              <a:t>still</a:t>
            </a:r>
            <a:r>
              <a:rPr lang="ko-KR" altLang="en-US" sz="3600" dirty="0">
                <a:solidFill>
                  <a:srgbClr val="5F5F5F"/>
                </a:solidFill>
                <a:latin typeface="Arial Black" panose="020B0A04020102020204" pitchFamily="34" charset="0"/>
                <a:ea typeface="HY견고딕" panose="02030600000101010101" pitchFamily="18" charset="-127"/>
                <a:cs typeface="Times New Roman" panose="02020603050405020304" pitchFamily="18" charset="0"/>
              </a:rPr>
              <a:t> </a:t>
            </a:r>
            <a:r>
              <a:rPr lang="en-US" altLang="ko-KR" sz="3600" dirty="0">
                <a:solidFill>
                  <a:srgbClr val="5F5F5F"/>
                </a:solidFill>
                <a:latin typeface="Arial Black" panose="020B0A04020102020204" pitchFamily="34" charset="0"/>
                <a:ea typeface="HY견고딕" panose="02030600000101010101" pitchFamily="18" charset="-127"/>
                <a:cs typeface="Times New Roman" panose="02020603050405020304" pitchFamily="18" charset="0"/>
              </a:rPr>
              <a:t>burning</a:t>
            </a:r>
            <a:endParaRPr lang="ko-KR" altLang="en-US" sz="3600" dirty="0">
              <a:solidFill>
                <a:srgbClr val="5F5F5F"/>
              </a:solidFill>
              <a:latin typeface="Arial Black" panose="020B0A04020102020204" pitchFamily="34" charset="0"/>
              <a:ea typeface="HY견고딕" panose="02030600000101010101" pitchFamily="18" charset="-127"/>
              <a:cs typeface="Times New Roman" panose="02020603050405020304" pitchFamily="18" charset="0"/>
            </a:endParaRPr>
          </a:p>
        </p:txBody>
      </p:sp>
      <p:sp>
        <p:nvSpPr>
          <p:cNvPr id="3" name="부제목 2">
            <a:extLst>
              <a:ext uri="{FF2B5EF4-FFF2-40B4-BE49-F238E27FC236}">
                <a16:creationId xmlns:a16="http://schemas.microsoft.com/office/drawing/2014/main" id="{0FE0ED97-C885-4385-B02F-4BE09425B061}"/>
              </a:ext>
            </a:extLst>
          </p:cNvPr>
          <p:cNvSpPr>
            <a:spLocks noGrp="1"/>
          </p:cNvSpPr>
          <p:nvPr>
            <p:ph type="subTitle" idx="1"/>
          </p:nvPr>
        </p:nvSpPr>
        <p:spPr>
          <a:noFill/>
        </p:spPr>
        <p:txBody>
          <a:bodyPr/>
          <a:lstStyle/>
          <a:p>
            <a:endParaRPr lang="en-US" altLang="ko-KR" dirty="0">
              <a:solidFill>
                <a:schemeClr val="tx1">
                  <a:lumMod val="50000"/>
                </a:schemeClr>
              </a:solidFill>
            </a:endParaRPr>
          </a:p>
          <a:p>
            <a:r>
              <a:rPr lang="en-US" altLang="ko-KR" sz="2000" dirty="0" err="1">
                <a:solidFill>
                  <a:srgbClr val="5F5F5F"/>
                </a:solidFill>
                <a:latin typeface="HY수평선B" panose="02030600000101010101" pitchFamily="18" charset="-127"/>
                <a:ea typeface="HY수평선B" panose="02030600000101010101" pitchFamily="18" charset="-127"/>
              </a:rPr>
              <a:t>Eunju</a:t>
            </a:r>
            <a:r>
              <a:rPr lang="en-US" altLang="ko-KR" sz="2000" dirty="0">
                <a:solidFill>
                  <a:srgbClr val="5F5F5F"/>
                </a:solidFill>
                <a:latin typeface="HY수평선B" panose="02030600000101010101" pitchFamily="18" charset="-127"/>
                <a:ea typeface="HY수평선B" panose="02030600000101010101" pitchFamily="18" charset="-127"/>
              </a:rPr>
              <a:t> KIM(Director/Center for Korean women &amp; politics</a:t>
            </a:r>
            <a:r>
              <a:rPr lang="en-US" altLang="ko-KR" dirty="0">
                <a:solidFill>
                  <a:srgbClr val="5F5F5F"/>
                </a:solidFill>
                <a:latin typeface="HY수평선B" panose="02030600000101010101" pitchFamily="18" charset="-127"/>
                <a:ea typeface="HY수평선B" panose="02030600000101010101" pitchFamily="18" charset="-127"/>
              </a:rPr>
              <a:t>)</a:t>
            </a:r>
            <a:endParaRPr lang="ko-KR" altLang="en-US" dirty="0">
              <a:solidFill>
                <a:srgbClr val="5F5F5F"/>
              </a:solidFill>
              <a:latin typeface="HY수평선B" panose="02030600000101010101" pitchFamily="18" charset="-127"/>
              <a:ea typeface="HY수평선B" panose="02030600000101010101" pitchFamily="18" charset="-127"/>
            </a:endParaRPr>
          </a:p>
        </p:txBody>
      </p:sp>
    </p:spTree>
    <p:extLst>
      <p:ext uri="{BB962C8B-B14F-4D97-AF65-F5344CB8AC3E}">
        <p14:creationId xmlns:p14="http://schemas.microsoft.com/office/powerpoint/2010/main" val="198759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409"/>
        </a:solidFill>
        <a:effectLst/>
      </p:bgPr>
    </p:bg>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1C565AD-007B-4517-B3A3-0979BAF5A99E}"/>
              </a:ext>
            </a:extLst>
          </p:cNvPr>
          <p:cNvSpPr>
            <a:spLocks noGrp="1"/>
          </p:cNvSpPr>
          <p:nvPr>
            <p:ph type="title"/>
          </p:nvPr>
        </p:nvSpPr>
        <p:spPr>
          <a:xfrm>
            <a:off x="838200" y="681037"/>
            <a:ext cx="10515600" cy="1009651"/>
          </a:xfrm>
        </p:spPr>
        <p:txBody>
          <a:bodyPr>
            <a:normAutofit/>
          </a:bodyPr>
          <a:lstStyle/>
          <a:p>
            <a:r>
              <a:rPr lang="en-US" altLang="ko-KR" sz="3600" dirty="0">
                <a:solidFill>
                  <a:srgbClr val="5F5F5F"/>
                </a:solidFill>
                <a:latin typeface="HY수평선B" panose="02030600000101010101" pitchFamily="18" charset="-127"/>
                <a:ea typeface="HY수평선B" panose="02030600000101010101" pitchFamily="18" charset="-127"/>
              </a:rPr>
              <a:t>Candlelight and Democracy</a:t>
            </a:r>
            <a:r>
              <a:rPr lang="ko-KR" altLang="en-US" sz="3600" dirty="0">
                <a:solidFill>
                  <a:srgbClr val="5F5F5F"/>
                </a:solidFill>
                <a:latin typeface="HY수평선B" panose="02030600000101010101" pitchFamily="18" charset="-127"/>
                <a:ea typeface="HY수평선B" panose="02030600000101010101" pitchFamily="18" charset="-127"/>
              </a:rPr>
              <a:t> </a:t>
            </a:r>
          </a:p>
        </p:txBody>
      </p:sp>
      <p:sp>
        <p:nvSpPr>
          <p:cNvPr id="3" name="내용 개체 틀 2">
            <a:extLst>
              <a:ext uri="{FF2B5EF4-FFF2-40B4-BE49-F238E27FC236}">
                <a16:creationId xmlns:a16="http://schemas.microsoft.com/office/drawing/2014/main" id="{278F3DAA-47D3-4621-9D83-54FDD98E603A}"/>
              </a:ext>
            </a:extLst>
          </p:cNvPr>
          <p:cNvSpPr>
            <a:spLocks noGrp="1"/>
          </p:cNvSpPr>
          <p:nvPr>
            <p:ph idx="1"/>
          </p:nvPr>
        </p:nvSpPr>
        <p:spPr>
          <a:xfrm>
            <a:off x="838199" y="1690688"/>
            <a:ext cx="10515600" cy="1527175"/>
          </a:xfrm>
          <a:ln>
            <a:solidFill>
              <a:schemeClr val="accent1"/>
            </a:solidFill>
          </a:ln>
        </p:spPr>
        <p:txBody>
          <a:bodyPr>
            <a:normAutofit fontScale="40000" lnSpcReduction="20000"/>
          </a:bodyPr>
          <a:lstStyle/>
          <a:p>
            <a:endParaRPr lang="en-US" altLang="ko-KR" dirty="0">
              <a:solidFill>
                <a:srgbClr val="5F5F5F"/>
              </a:solidFill>
              <a:latin typeface="HY궁서B" panose="02030600000101010101" pitchFamily="18" charset="-127"/>
              <a:ea typeface="HY궁서B" panose="02030600000101010101" pitchFamily="18" charset="-127"/>
            </a:endParaRPr>
          </a:p>
          <a:p>
            <a:pPr marL="0" indent="0">
              <a:buNone/>
            </a:pPr>
            <a:r>
              <a:rPr lang="en-US" altLang="ko-KR" sz="4000" dirty="0">
                <a:solidFill>
                  <a:srgbClr val="5F5F5F"/>
                </a:solidFill>
                <a:latin typeface="나눔고딕 ExtraBold" panose="020D0904000000000000" pitchFamily="50" charset="-127"/>
                <a:ea typeface="나눔고딕 ExtraBold" panose="020D0904000000000000" pitchFamily="50" charset="-127"/>
              </a:rPr>
              <a:t>Constitution of the Republic of Korea Article 1</a:t>
            </a:r>
          </a:p>
          <a:p>
            <a:pPr marL="0" indent="0">
              <a:buNone/>
            </a:pPr>
            <a:r>
              <a:rPr lang="en-US" altLang="ko-KR" sz="4000" dirty="0">
                <a:solidFill>
                  <a:srgbClr val="5F5F5F"/>
                </a:solidFill>
                <a:latin typeface="나눔고딕 ExtraBold" panose="020D0904000000000000" pitchFamily="50" charset="-127"/>
                <a:ea typeface="나눔고딕 ExtraBold" panose="020D0904000000000000" pitchFamily="50" charset="-127"/>
              </a:rPr>
              <a:t>• The Republic of Korea shall be a democratic republic</a:t>
            </a:r>
          </a:p>
          <a:p>
            <a:pPr marL="0" indent="0">
              <a:buNone/>
            </a:pPr>
            <a:r>
              <a:rPr lang="en-US" altLang="ko-KR" sz="4000" dirty="0">
                <a:solidFill>
                  <a:srgbClr val="5F5F5F"/>
                </a:solidFill>
                <a:latin typeface="나눔고딕 ExtraBold" panose="020D0904000000000000" pitchFamily="50" charset="-127"/>
                <a:ea typeface="나눔고딕 ExtraBold" panose="020D0904000000000000" pitchFamily="50" charset="-127"/>
              </a:rPr>
              <a:t>• The sovereignty of the Republic of Korea shall reside in the people and  all state authority</a:t>
            </a:r>
          </a:p>
          <a:p>
            <a:pPr marL="0" indent="0">
              <a:buNone/>
            </a:pPr>
            <a:r>
              <a:rPr lang="en-US" altLang="ko-KR" sz="4000" dirty="0">
                <a:solidFill>
                  <a:srgbClr val="5F5F5F"/>
                </a:solidFill>
                <a:latin typeface="나눔고딕 ExtraBold" panose="020D0904000000000000" pitchFamily="50" charset="-127"/>
                <a:ea typeface="나눔고딕 ExtraBold" panose="020D0904000000000000" pitchFamily="50" charset="-127"/>
              </a:rPr>
              <a:t>    shall emanate from the people</a:t>
            </a:r>
            <a:endParaRPr lang="ko-KR" altLang="en-US" dirty="0">
              <a:solidFill>
                <a:srgbClr val="5F5F5F"/>
              </a:solidFill>
            </a:endParaRPr>
          </a:p>
        </p:txBody>
      </p:sp>
      <p:sp>
        <p:nvSpPr>
          <p:cNvPr id="4" name="내용 개체 틀 2">
            <a:extLst>
              <a:ext uri="{FF2B5EF4-FFF2-40B4-BE49-F238E27FC236}">
                <a16:creationId xmlns:a16="http://schemas.microsoft.com/office/drawing/2014/main" id="{87DB6434-0672-4AD9-B3D2-A4A3C5A7F4C2}"/>
              </a:ext>
            </a:extLst>
          </p:cNvPr>
          <p:cNvSpPr txBox="1">
            <a:spLocks/>
          </p:cNvSpPr>
          <p:nvPr/>
        </p:nvSpPr>
        <p:spPr>
          <a:xfrm>
            <a:off x="838199" y="3095132"/>
            <a:ext cx="10515600" cy="3447711"/>
          </a:xfrm>
          <a:prstGeom prst="rect">
            <a:avLst/>
          </a:prstGeom>
        </p:spPr>
        <p:txBody>
          <a:bodyPr vert="horz" lIns="91440" tIns="45720" rIns="91440" bIns="45720" rtlCol="0">
            <a:normAutofit fontScale="55000" lnSpcReduction="20000"/>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tLang="ko-KR" dirty="0">
              <a:solidFill>
                <a:srgbClr val="5F5F5F"/>
              </a:solidFill>
              <a:highlight>
                <a:srgbClr val="5F5F5F"/>
              </a:highlight>
              <a:latin typeface="Times New Roman" panose="02020603050405020304" pitchFamily="18" charset="0"/>
              <a:ea typeface="HY궁서B" panose="02030600000101010101" pitchFamily="18" charset="-127"/>
              <a:cs typeface="Times New Roman" panose="02020603050405020304" pitchFamily="18" charset="0"/>
            </a:endParaRPr>
          </a:p>
          <a:p>
            <a:pPr fontAlgn="base"/>
            <a:r>
              <a:rPr lang="en-US" altLang="ko-KR" dirty="0">
                <a:solidFill>
                  <a:srgbClr val="5F5F5F"/>
                </a:solidFill>
                <a:latin typeface="Times New Roman" panose="02020603050405020304" pitchFamily="18" charset="0"/>
                <a:cs typeface="Times New Roman" panose="02020603050405020304" pitchFamily="18" charset="0"/>
              </a:rPr>
              <a:t>Implementation of original constitutional spirit</a:t>
            </a:r>
          </a:p>
          <a:p>
            <a:pPr marL="0" indent="0" fontAlgn="base">
              <a:buNone/>
            </a:pPr>
            <a:r>
              <a:rPr lang="en-US" altLang="ko-KR" dirty="0">
                <a:solidFill>
                  <a:srgbClr val="5F5F5F"/>
                </a:solidFill>
                <a:latin typeface="Times New Roman" panose="02020603050405020304" pitchFamily="18" charset="0"/>
                <a:cs typeface="Times New Roman" panose="02020603050405020304" pitchFamily="18" charset="0"/>
              </a:rPr>
              <a:t>     - Self-awareness of the nation as a sovereign and real experience of the principle of national sovereignty</a:t>
            </a:r>
          </a:p>
          <a:p>
            <a:pPr marL="0" indent="0" fontAlgn="base">
              <a:buNone/>
            </a:pPr>
            <a:r>
              <a:rPr lang="en-US" altLang="ko-KR" dirty="0">
                <a:solidFill>
                  <a:srgbClr val="5F5F5F"/>
                </a:solidFill>
                <a:latin typeface="Times New Roman" panose="02020603050405020304" pitchFamily="18" charset="0"/>
                <a:cs typeface="Times New Roman" panose="02020603050405020304" pitchFamily="18" charset="0"/>
              </a:rPr>
              <a:t>     - Peaceful demonstrations and street marches in the spirit of the Constitution = the scene of civil education</a:t>
            </a:r>
          </a:p>
          <a:p>
            <a:pPr fontAlgn="base"/>
            <a:r>
              <a:rPr lang="en-US" altLang="ko-KR" dirty="0">
                <a:solidFill>
                  <a:srgbClr val="5F5F5F"/>
                </a:solidFill>
                <a:latin typeface="Times New Roman" panose="02020603050405020304" pitchFamily="18" charset="0"/>
                <a:cs typeface="Times New Roman" panose="02020603050405020304" pitchFamily="18" charset="0"/>
              </a:rPr>
              <a:t>Collective experience of public happiness through victory and new democracy</a:t>
            </a:r>
          </a:p>
          <a:p>
            <a:pPr marL="0" indent="0" fontAlgn="base">
              <a:buNone/>
            </a:pPr>
            <a:r>
              <a:rPr lang="en-US" altLang="ko-KR" dirty="0">
                <a:solidFill>
                  <a:srgbClr val="5F5F5F"/>
                </a:solidFill>
                <a:latin typeface="Times New Roman" panose="02020603050405020304" pitchFamily="18" charset="0"/>
                <a:cs typeface="Times New Roman" panose="02020603050405020304" pitchFamily="18" charset="0"/>
              </a:rPr>
              <a:t>     - Sublimation of anger against unconstitutional and illegitimate regime into legal resistance</a:t>
            </a:r>
          </a:p>
          <a:p>
            <a:pPr marL="0" indent="0" fontAlgn="base">
              <a:buNone/>
            </a:pPr>
            <a:r>
              <a:rPr lang="en-US" altLang="ko-KR" dirty="0">
                <a:solidFill>
                  <a:srgbClr val="5F5F5F"/>
                </a:solidFill>
                <a:latin typeface="Times New Roman" panose="02020603050405020304" pitchFamily="18" charset="0"/>
                <a:cs typeface="Times New Roman" panose="02020603050405020304" pitchFamily="18" charset="0"/>
              </a:rPr>
              <a:t>     - Street march is proceeded with the permission of the court</a:t>
            </a:r>
          </a:p>
          <a:p>
            <a:pPr marL="0" indent="0" fontAlgn="base">
              <a:buNone/>
            </a:pPr>
            <a:r>
              <a:rPr lang="en-US" altLang="ko-KR" dirty="0">
                <a:solidFill>
                  <a:srgbClr val="5F5F5F"/>
                </a:solidFill>
                <a:latin typeface="Times New Roman" panose="02020603050405020304" pitchFamily="18" charset="0"/>
                <a:cs typeface="Times New Roman" panose="02020603050405020304" pitchFamily="18" charset="0"/>
              </a:rPr>
              <a:t>     - Responding to unjust social structures and practices by satire and humor </a:t>
            </a:r>
            <a:r>
              <a:rPr lang="en-US" altLang="ko-KR" dirty="0">
                <a:solidFill>
                  <a:srgbClr val="5F5F5F"/>
                </a:solidFill>
                <a:latin typeface="Times New Roman" panose="02020603050405020304" pitchFamily="18" charset="0"/>
                <a:cs typeface="Times New Roman" panose="02020603050405020304" pitchFamily="18" charset="0"/>
                <a:sym typeface="Wingdings" panose="05000000000000000000" pitchFamily="2" charset="2"/>
              </a:rPr>
              <a:t></a:t>
            </a:r>
            <a:r>
              <a:rPr lang="en-US" altLang="ko-KR" dirty="0">
                <a:solidFill>
                  <a:srgbClr val="5F5F5F"/>
                </a:solidFill>
                <a:latin typeface="Times New Roman" panose="02020603050405020304" pitchFamily="18" charset="0"/>
                <a:cs typeface="Times New Roman" panose="02020603050405020304" pitchFamily="18" charset="0"/>
              </a:rPr>
              <a:t> refraining from excessive behavior and demand not to </a:t>
            </a:r>
          </a:p>
          <a:p>
            <a:pPr marL="0" indent="0" fontAlgn="base">
              <a:buNone/>
            </a:pPr>
            <a:r>
              <a:rPr lang="en-US" altLang="ko-KR" dirty="0">
                <a:solidFill>
                  <a:srgbClr val="5F5F5F"/>
                </a:solidFill>
                <a:latin typeface="Times New Roman" panose="02020603050405020304" pitchFamily="18" charset="0"/>
                <a:cs typeface="Times New Roman" panose="02020603050405020304" pitchFamily="18" charset="0"/>
              </a:rPr>
              <a:t>       undermine candlelight’s spirit</a:t>
            </a:r>
          </a:p>
          <a:p>
            <a:pPr marL="0" indent="0" fontAlgn="base">
              <a:buNone/>
            </a:pPr>
            <a:r>
              <a:rPr lang="en-US" altLang="ko-KR" dirty="0">
                <a:solidFill>
                  <a:srgbClr val="5F5F5F"/>
                </a:solidFill>
                <a:latin typeface="Times New Roman" panose="02020603050405020304" pitchFamily="18" charset="0"/>
                <a:cs typeface="Times New Roman" panose="02020603050405020304" pitchFamily="18" charset="0"/>
              </a:rPr>
              <a:t>     - Discussions and deliberations throughout the candlelight movement demonstrate the possibility of a new democracy based on </a:t>
            </a:r>
          </a:p>
          <a:p>
            <a:pPr marL="0" indent="0" fontAlgn="base">
              <a:buNone/>
            </a:pPr>
            <a:r>
              <a:rPr lang="en-US" altLang="ko-KR" dirty="0">
                <a:solidFill>
                  <a:srgbClr val="5F5F5F"/>
                </a:solidFill>
                <a:latin typeface="Times New Roman" panose="02020603050405020304" pitchFamily="18" charset="0"/>
                <a:cs typeface="Times New Roman" panose="02020603050405020304" pitchFamily="18" charset="0"/>
              </a:rPr>
              <a:t>       participation and deliberation</a:t>
            </a:r>
          </a:p>
          <a:p>
            <a:r>
              <a:rPr lang="en-US" altLang="ko-KR" dirty="0">
                <a:solidFill>
                  <a:srgbClr val="5F5F5F"/>
                </a:solidFill>
              </a:rPr>
              <a:t>Emergence of women nation and women citizen as political sovereigns and speakers of political opinion</a:t>
            </a:r>
          </a:p>
          <a:p>
            <a:pPr marL="0" indent="0">
              <a:buFont typeface="Arial" panose="020B0604020202020204" pitchFamily="34" charset="0"/>
              <a:buNone/>
            </a:pPr>
            <a:endParaRPr lang="ko-KR" altLang="en-US" dirty="0">
              <a:solidFill>
                <a:srgbClr val="5F5F5F"/>
              </a:solidFill>
            </a:endParaRPr>
          </a:p>
        </p:txBody>
      </p:sp>
    </p:spTree>
    <p:extLst>
      <p:ext uri="{BB962C8B-B14F-4D97-AF65-F5344CB8AC3E}">
        <p14:creationId xmlns:p14="http://schemas.microsoft.com/office/powerpoint/2010/main" val="84317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409"/>
        </a:solidFill>
        <a:effectLst/>
      </p:bgPr>
    </p:bg>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1C565AD-007B-4517-B3A3-0979BAF5A99E}"/>
              </a:ext>
            </a:extLst>
          </p:cNvPr>
          <p:cNvSpPr>
            <a:spLocks noGrp="1"/>
          </p:cNvSpPr>
          <p:nvPr>
            <p:ph type="title"/>
          </p:nvPr>
        </p:nvSpPr>
        <p:spPr>
          <a:xfrm>
            <a:off x="838200" y="681037"/>
            <a:ext cx="10515600" cy="1009651"/>
          </a:xfrm>
        </p:spPr>
        <p:txBody>
          <a:bodyPr>
            <a:normAutofit/>
          </a:bodyPr>
          <a:lstStyle/>
          <a:p>
            <a:r>
              <a:rPr lang="en-US" altLang="ko-KR" sz="3600" dirty="0">
                <a:solidFill>
                  <a:srgbClr val="5F5F5F"/>
                </a:solidFill>
                <a:latin typeface="HY수평선B" panose="02030600000101010101" pitchFamily="18" charset="-127"/>
                <a:ea typeface="HY수평선B" panose="02030600000101010101" pitchFamily="18" charset="-127"/>
              </a:rPr>
              <a:t>Women with candlelight</a:t>
            </a:r>
            <a:endParaRPr lang="ko-KR" altLang="en-US" sz="3600" dirty="0">
              <a:solidFill>
                <a:srgbClr val="5F5F5F"/>
              </a:solidFill>
              <a:latin typeface="HY수평선B" panose="02030600000101010101" pitchFamily="18" charset="-127"/>
              <a:ea typeface="HY수평선B" panose="02030600000101010101" pitchFamily="18" charset="-127"/>
            </a:endParaRPr>
          </a:p>
        </p:txBody>
      </p:sp>
      <p:sp>
        <p:nvSpPr>
          <p:cNvPr id="3" name="내용 개체 틀 2">
            <a:extLst>
              <a:ext uri="{FF2B5EF4-FFF2-40B4-BE49-F238E27FC236}">
                <a16:creationId xmlns:a16="http://schemas.microsoft.com/office/drawing/2014/main" id="{278F3DAA-47D3-4621-9D83-54FDD98E603A}"/>
              </a:ext>
            </a:extLst>
          </p:cNvPr>
          <p:cNvSpPr>
            <a:spLocks noGrp="1"/>
          </p:cNvSpPr>
          <p:nvPr>
            <p:ph idx="1"/>
          </p:nvPr>
        </p:nvSpPr>
        <p:spPr>
          <a:xfrm>
            <a:off x="838200" y="1690688"/>
            <a:ext cx="4352925" cy="4486275"/>
          </a:xfrm>
        </p:spPr>
        <p:txBody>
          <a:bodyPr>
            <a:normAutofit fontScale="92500"/>
          </a:bodyPr>
          <a:lstStyle/>
          <a:p>
            <a:pPr fontAlgn="base"/>
            <a:r>
              <a:rPr lang="en-US" altLang="ko-KR" dirty="0">
                <a:solidFill>
                  <a:srgbClr val="5F5F5F"/>
                </a:solidFill>
              </a:rPr>
              <a:t>Gender Status of Candlelight movement Participants</a:t>
            </a:r>
          </a:p>
          <a:p>
            <a:pPr marL="0" indent="0" fontAlgn="base">
              <a:buNone/>
            </a:pPr>
            <a:r>
              <a:rPr lang="en-US" altLang="ko-KR" sz="2400" dirty="0">
                <a:solidFill>
                  <a:srgbClr val="5F5F5F"/>
                </a:solidFill>
              </a:rPr>
              <a:t>   - Female 48%, Male 52% in total</a:t>
            </a:r>
          </a:p>
          <a:p>
            <a:pPr marL="0" indent="0" fontAlgn="base">
              <a:buNone/>
            </a:pPr>
            <a:r>
              <a:rPr lang="en-US" altLang="ko-KR" sz="2400" dirty="0">
                <a:solidFill>
                  <a:srgbClr val="5F5F5F"/>
                </a:solidFill>
              </a:rPr>
              <a:t>   - Teenagers and 20s, more women</a:t>
            </a:r>
          </a:p>
          <a:p>
            <a:pPr marL="0" indent="0" fontAlgn="base">
              <a:buNone/>
            </a:pPr>
            <a:r>
              <a:rPr lang="en-US" altLang="ko-KR" sz="2400" dirty="0">
                <a:solidFill>
                  <a:srgbClr val="5F5F5F"/>
                </a:solidFill>
              </a:rPr>
              <a:t>   - Strong desire for change in</a:t>
            </a:r>
          </a:p>
          <a:p>
            <a:pPr marL="0" indent="0" fontAlgn="base">
              <a:buNone/>
            </a:pPr>
            <a:r>
              <a:rPr lang="en-US" altLang="ko-KR" sz="2400" dirty="0">
                <a:solidFill>
                  <a:srgbClr val="5F5F5F"/>
                </a:solidFill>
              </a:rPr>
              <a:t>      teenagers and twenties</a:t>
            </a:r>
          </a:p>
          <a:p>
            <a:pPr marL="0" indent="0" fontAlgn="base">
              <a:buNone/>
            </a:pPr>
            <a:endParaRPr lang="en-US" altLang="ko-KR" dirty="0">
              <a:solidFill>
                <a:srgbClr val="5F5F5F"/>
              </a:solidFill>
            </a:endParaRPr>
          </a:p>
          <a:p>
            <a:pPr marL="0" indent="0" fontAlgn="base">
              <a:lnSpc>
                <a:spcPct val="60000"/>
              </a:lnSpc>
              <a:buNone/>
            </a:pPr>
            <a:r>
              <a:rPr lang="en-US" altLang="ko-KR" sz="2100" dirty="0">
                <a:solidFill>
                  <a:srgbClr val="5F5F5F"/>
                </a:solidFill>
              </a:rPr>
              <a:t>   * Big Data Analysis: Every Saturday,       </a:t>
            </a:r>
          </a:p>
          <a:p>
            <a:pPr marL="0" indent="0" fontAlgn="base">
              <a:lnSpc>
                <a:spcPct val="60000"/>
              </a:lnSpc>
              <a:buNone/>
            </a:pPr>
            <a:r>
              <a:rPr lang="en-US" altLang="ko-KR" sz="2100" dirty="0">
                <a:solidFill>
                  <a:srgbClr val="5F5F5F"/>
                </a:solidFill>
              </a:rPr>
              <a:t>      November 2016/ 6 pm ~ 8 pm </a:t>
            </a:r>
          </a:p>
          <a:p>
            <a:pPr marL="0" indent="0" fontAlgn="base">
              <a:lnSpc>
                <a:spcPct val="60000"/>
              </a:lnSpc>
              <a:buNone/>
            </a:pPr>
            <a:r>
              <a:rPr lang="en-US" altLang="ko-KR" sz="2100" dirty="0">
                <a:solidFill>
                  <a:srgbClr val="5F5F5F"/>
                </a:solidFill>
              </a:rPr>
              <a:t>     </a:t>
            </a:r>
            <a:r>
              <a:rPr lang="en-US" altLang="ko-KR" sz="2100" dirty="0" err="1">
                <a:solidFill>
                  <a:srgbClr val="5F5F5F"/>
                </a:solidFill>
              </a:rPr>
              <a:t>Gwanghwamun</a:t>
            </a:r>
            <a:r>
              <a:rPr lang="en-US" altLang="ko-KR" sz="2100" dirty="0">
                <a:solidFill>
                  <a:srgbClr val="5F5F5F"/>
                </a:solidFill>
              </a:rPr>
              <a:t> Square area (550m * </a:t>
            </a:r>
          </a:p>
          <a:p>
            <a:pPr marL="0" indent="0" fontAlgn="base">
              <a:lnSpc>
                <a:spcPct val="60000"/>
              </a:lnSpc>
              <a:buNone/>
            </a:pPr>
            <a:r>
              <a:rPr lang="en-US" altLang="ko-KR" sz="2100" dirty="0">
                <a:solidFill>
                  <a:srgbClr val="5F5F5F"/>
                </a:solidFill>
              </a:rPr>
              <a:t>     350m)  Population analysis</a:t>
            </a:r>
          </a:p>
        </p:txBody>
      </p:sp>
      <p:graphicFrame>
        <p:nvGraphicFramePr>
          <p:cNvPr id="7" name="차트 6">
            <a:extLst>
              <a:ext uri="{FF2B5EF4-FFF2-40B4-BE49-F238E27FC236}">
                <a16:creationId xmlns:a16="http://schemas.microsoft.com/office/drawing/2014/main" id="{D8985DDF-7E73-490D-994B-03A676AB00E6}"/>
              </a:ext>
            </a:extLst>
          </p:cNvPr>
          <p:cNvGraphicFramePr>
            <a:graphicFrameLocks/>
          </p:cNvGraphicFramePr>
          <p:nvPr>
            <p:extLst>
              <p:ext uri="{D42A27DB-BD31-4B8C-83A1-F6EECF244321}">
                <p14:modId xmlns:p14="http://schemas.microsoft.com/office/powerpoint/2010/main" val="3218644219"/>
              </p:ext>
            </p:extLst>
          </p:nvPr>
        </p:nvGraphicFramePr>
        <p:xfrm>
          <a:off x="5866447" y="1304925"/>
          <a:ext cx="5574030" cy="48720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98724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409"/>
        </a:solidFill>
        <a:effectLst/>
      </p:bgPr>
    </p:bg>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1C565AD-007B-4517-B3A3-0979BAF5A99E}"/>
              </a:ext>
            </a:extLst>
          </p:cNvPr>
          <p:cNvSpPr>
            <a:spLocks noGrp="1"/>
          </p:cNvSpPr>
          <p:nvPr>
            <p:ph type="title"/>
          </p:nvPr>
        </p:nvSpPr>
        <p:spPr>
          <a:xfrm>
            <a:off x="838200" y="681037"/>
            <a:ext cx="7645924" cy="1009651"/>
          </a:xfrm>
        </p:spPr>
        <p:txBody>
          <a:bodyPr>
            <a:normAutofit fontScale="90000"/>
          </a:bodyPr>
          <a:lstStyle/>
          <a:p>
            <a:r>
              <a:rPr lang="en-US" altLang="ko-KR" sz="3600" dirty="0">
                <a:solidFill>
                  <a:srgbClr val="5F5F5F"/>
                </a:solidFill>
                <a:latin typeface="HY수평선B" panose="02030600000101010101" pitchFamily="18" charset="-127"/>
                <a:ea typeface="HY수평선B" panose="02030600000101010101" pitchFamily="18" charset="-127"/>
              </a:rPr>
              <a:t>Misogyny in Candlelight movement</a:t>
            </a:r>
            <a:endParaRPr lang="ko-KR" altLang="en-US" sz="3600" dirty="0">
              <a:solidFill>
                <a:srgbClr val="5F5F5F"/>
              </a:solidFill>
              <a:latin typeface="HY수평선B" panose="02030600000101010101" pitchFamily="18" charset="-127"/>
              <a:ea typeface="HY수평선B" panose="02030600000101010101" pitchFamily="18" charset="-127"/>
            </a:endParaRPr>
          </a:p>
        </p:txBody>
      </p:sp>
      <p:sp>
        <p:nvSpPr>
          <p:cNvPr id="3" name="내용 개체 틀 2">
            <a:extLst>
              <a:ext uri="{FF2B5EF4-FFF2-40B4-BE49-F238E27FC236}">
                <a16:creationId xmlns:a16="http://schemas.microsoft.com/office/drawing/2014/main" id="{278F3DAA-47D3-4621-9D83-54FDD98E603A}"/>
              </a:ext>
            </a:extLst>
          </p:cNvPr>
          <p:cNvSpPr>
            <a:spLocks noGrp="1"/>
          </p:cNvSpPr>
          <p:nvPr>
            <p:ph idx="1"/>
          </p:nvPr>
        </p:nvSpPr>
        <p:spPr>
          <a:xfrm>
            <a:off x="838200" y="1589103"/>
            <a:ext cx="7448550" cy="4587860"/>
          </a:xfrm>
        </p:spPr>
        <p:txBody>
          <a:bodyPr>
            <a:noAutofit/>
          </a:bodyPr>
          <a:lstStyle/>
          <a:p>
            <a:pPr fontAlgn="base"/>
            <a:r>
              <a:rPr lang="en-US" altLang="ko-KR" sz="2400" dirty="0">
                <a:solidFill>
                  <a:srgbClr val="5F5F5F"/>
                </a:solidFill>
              </a:rPr>
              <a:t>Park Geun-hye's Failure = Women's Failure</a:t>
            </a:r>
          </a:p>
          <a:p>
            <a:pPr fontAlgn="base"/>
            <a:r>
              <a:rPr lang="en-US" altLang="ko-KR" sz="2400" dirty="0">
                <a:solidFill>
                  <a:srgbClr val="5F5F5F"/>
                </a:solidFill>
              </a:rPr>
              <a:t>Two lines in front of a woman</a:t>
            </a:r>
          </a:p>
          <a:p>
            <a:pPr marL="0" indent="0" fontAlgn="base">
              <a:buNone/>
            </a:pPr>
            <a:r>
              <a:rPr lang="en-US" altLang="ko-KR" sz="2000" dirty="0">
                <a:solidFill>
                  <a:srgbClr val="5F5F5F"/>
                </a:solidFill>
              </a:rPr>
              <a:t>   - Fight for President Park's retirement</a:t>
            </a:r>
          </a:p>
          <a:p>
            <a:pPr marL="0" indent="0" fontAlgn="base">
              <a:buNone/>
            </a:pPr>
            <a:r>
              <a:rPr lang="en-US" altLang="ko-KR" sz="2000" dirty="0">
                <a:solidFill>
                  <a:srgbClr val="5F5F5F"/>
                </a:solidFill>
              </a:rPr>
              <a:t>   - Fight against sexual harassment and misogynistic speech &amp;    </a:t>
            </a:r>
          </a:p>
          <a:p>
            <a:pPr marL="0" indent="0" fontAlgn="base">
              <a:buNone/>
            </a:pPr>
            <a:r>
              <a:rPr lang="en-US" altLang="ko-KR" sz="2000" dirty="0">
                <a:solidFill>
                  <a:srgbClr val="5F5F5F"/>
                </a:solidFill>
              </a:rPr>
              <a:t>     expressions in on-off line space</a:t>
            </a:r>
          </a:p>
          <a:p>
            <a:pPr fontAlgn="base"/>
            <a:r>
              <a:rPr lang="en-US" altLang="ko-KR" sz="2400" dirty="0">
                <a:solidFill>
                  <a:srgbClr val="5F5F5F"/>
                </a:solidFill>
              </a:rPr>
              <a:t>Misogynistic expressions</a:t>
            </a:r>
          </a:p>
          <a:p>
            <a:pPr marL="0" indent="0" fontAlgn="base">
              <a:buNone/>
            </a:pPr>
            <a:r>
              <a:rPr lang="en-US" altLang="ko-KR" sz="2000" dirty="0">
                <a:solidFill>
                  <a:srgbClr val="5F5F5F"/>
                </a:solidFill>
              </a:rPr>
              <a:t>   - Do not dream of a woman president in the next 100 years in the  </a:t>
            </a:r>
          </a:p>
          <a:p>
            <a:pPr marL="0" indent="0" fontAlgn="base">
              <a:buNone/>
            </a:pPr>
            <a:r>
              <a:rPr lang="en-US" altLang="ko-KR" sz="2000" dirty="0">
                <a:solidFill>
                  <a:srgbClr val="5F5F5F"/>
                </a:solidFill>
              </a:rPr>
              <a:t>     Republic of Korea.</a:t>
            </a:r>
            <a:br>
              <a:rPr lang="en-US" altLang="ko-KR" sz="2000" dirty="0">
                <a:solidFill>
                  <a:srgbClr val="5F5F5F"/>
                </a:solidFill>
              </a:rPr>
            </a:br>
            <a:r>
              <a:rPr lang="en-US" altLang="ko-KR" sz="2000" dirty="0">
                <a:solidFill>
                  <a:srgbClr val="5F5F5F"/>
                </a:solidFill>
              </a:rPr>
              <a:t>   - The president threw the power….. to </a:t>
            </a:r>
            <a:r>
              <a:rPr lang="en-US" altLang="ko-KR" sz="2000" dirty="0" err="1">
                <a:solidFill>
                  <a:srgbClr val="5F5F5F"/>
                </a:solidFill>
              </a:rPr>
              <a:t>Aneoga</a:t>
            </a:r>
            <a:r>
              <a:rPr lang="en-US" altLang="ko-KR" sz="2000" dirty="0">
                <a:solidFill>
                  <a:srgbClr val="5F5F5F"/>
                </a:solidFill>
              </a:rPr>
              <a:t>(slang of woman)</a:t>
            </a:r>
          </a:p>
          <a:p>
            <a:pPr marL="0" indent="0" fontAlgn="base">
              <a:buNone/>
            </a:pPr>
            <a:r>
              <a:rPr lang="en-US" altLang="ko-KR" sz="2000" dirty="0">
                <a:solidFill>
                  <a:srgbClr val="5F5F5F"/>
                </a:solidFill>
              </a:rPr>
              <a:t>  - Chicken X, Coward X, Miss Park, etc.</a:t>
            </a:r>
            <a:r>
              <a:rPr lang="en-US" altLang="ko-KR" sz="2400" dirty="0">
                <a:solidFill>
                  <a:srgbClr val="5F5F5F"/>
                </a:solidFill>
              </a:rPr>
              <a:t/>
            </a:r>
            <a:br>
              <a:rPr lang="en-US" altLang="ko-KR" sz="2400" dirty="0">
                <a:solidFill>
                  <a:srgbClr val="5F5F5F"/>
                </a:solidFill>
              </a:rPr>
            </a:br>
            <a:r>
              <a:rPr lang="en-US" altLang="ko-KR" sz="2400" dirty="0">
                <a:solidFill>
                  <a:srgbClr val="5F5F5F"/>
                </a:solidFill>
              </a:rPr>
              <a:t>  </a:t>
            </a:r>
            <a:endParaRPr lang="en-US" altLang="ko-KR" sz="2400" dirty="0">
              <a:solidFill>
                <a:srgbClr val="5F5F5F"/>
              </a:solidFill>
              <a:latin typeface="맑은 고딕" panose="020B0503020000020004" pitchFamily="50" charset="-127"/>
              <a:ea typeface="맑은 고딕" panose="020B0503020000020004" pitchFamily="50" charset="-127"/>
            </a:endParaRPr>
          </a:p>
        </p:txBody>
      </p:sp>
      <p:pic>
        <p:nvPicPr>
          <p:cNvPr id="5" name="그림 4" descr="장난감이(가) 표시된 사진&#10;&#10;낮은 신뢰도로 생성된 설명">
            <a:extLst>
              <a:ext uri="{FF2B5EF4-FFF2-40B4-BE49-F238E27FC236}">
                <a16:creationId xmlns:a16="http://schemas.microsoft.com/office/drawing/2014/main" id="{600AFCA6-6D2D-4708-8BAA-80070619555A}"/>
              </a:ext>
            </a:extLst>
          </p:cNvPr>
          <p:cNvPicPr>
            <a:picLocks noChangeAspect="1"/>
          </p:cNvPicPr>
          <p:nvPr/>
        </p:nvPicPr>
        <p:blipFill>
          <a:blip r:embed="rId2"/>
          <a:stretch>
            <a:fillRect/>
          </a:stretch>
        </p:blipFill>
        <p:spPr>
          <a:xfrm>
            <a:off x="8458200" y="834501"/>
            <a:ext cx="3496865" cy="5078027"/>
          </a:xfrm>
          <a:prstGeom prst="rect">
            <a:avLst/>
          </a:prstGeom>
        </p:spPr>
      </p:pic>
      <p:sp>
        <p:nvSpPr>
          <p:cNvPr id="6" name="직사각형 5">
            <a:extLst>
              <a:ext uri="{FF2B5EF4-FFF2-40B4-BE49-F238E27FC236}">
                <a16:creationId xmlns:a16="http://schemas.microsoft.com/office/drawing/2014/main" id="{58DB1A8B-5B5E-493C-AEAC-9BA42B635C27}"/>
              </a:ext>
            </a:extLst>
          </p:cNvPr>
          <p:cNvSpPr/>
          <p:nvPr/>
        </p:nvSpPr>
        <p:spPr>
          <a:xfrm>
            <a:off x="8484124" y="5993490"/>
            <a:ext cx="3459637" cy="652407"/>
          </a:xfrm>
          <a:prstGeom prst="rect">
            <a:avLst/>
          </a:prstGeom>
          <a:solidFill>
            <a:srgbClr val="FFC4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Title: Righteous man</a:t>
            </a:r>
          </a:p>
          <a:p>
            <a:pPr algn="ctr"/>
            <a:r>
              <a:rPr lang="en-US" altLang="ko-KR" dirty="0"/>
              <a:t>Picture: </a:t>
            </a:r>
            <a:r>
              <a:rPr lang="en-US" altLang="ko-KR" dirty="0" err="1"/>
              <a:t>Purplepian</a:t>
            </a:r>
            <a:r>
              <a:rPr lang="ko-KR" altLang="en-US" dirty="0"/>
              <a:t> </a:t>
            </a:r>
            <a:r>
              <a:rPr lang="en-US" altLang="ko-KR" dirty="0"/>
              <a:t>Illustration</a:t>
            </a:r>
            <a:endParaRPr lang="ko-KR" altLang="en-US" dirty="0"/>
          </a:p>
        </p:txBody>
      </p:sp>
    </p:spTree>
    <p:extLst>
      <p:ext uri="{BB962C8B-B14F-4D97-AF65-F5344CB8AC3E}">
        <p14:creationId xmlns:p14="http://schemas.microsoft.com/office/powerpoint/2010/main" val="2138528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409"/>
        </a:solidFill>
        <a:effectLst/>
      </p:bgPr>
    </p:bg>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1C565AD-007B-4517-B3A3-0979BAF5A99E}"/>
              </a:ext>
            </a:extLst>
          </p:cNvPr>
          <p:cNvSpPr>
            <a:spLocks noGrp="1"/>
          </p:cNvSpPr>
          <p:nvPr>
            <p:ph type="title"/>
          </p:nvPr>
        </p:nvSpPr>
        <p:spPr>
          <a:xfrm>
            <a:off x="838200" y="681037"/>
            <a:ext cx="10515600" cy="1009651"/>
          </a:xfrm>
        </p:spPr>
        <p:txBody>
          <a:bodyPr>
            <a:normAutofit fontScale="90000"/>
          </a:bodyPr>
          <a:lstStyle/>
          <a:p>
            <a:r>
              <a:rPr lang="en-US" altLang="ko-KR" sz="3600" dirty="0">
                <a:solidFill>
                  <a:srgbClr val="5F5F5F"/>
                </a:solidFill>
                <a:latin typeface="HY수평선B" panose="02030600000101010101" pitchFamily="18" charset="-127"/>
                <a:ea typeface="HY수평선B" panose="02030600000101010101" pitchFamily="18" charset="-127"/>
              </a:rPr>
              <a:t>Efforts for assembly without misogyny and discrimination</a:t>
            </a:r>
            <a:endParaRPr lang="ko-KR" altLang="en-US" sz="3600" dirty="0">
              <a:solidFill>
                <a:srgbClr val="5F5F5F"/>
              </a:solidFill>
              <a:latin typeface="HY수평선B" panose="02030600000101010101" pitchFamily="18" charset="-127"/>
              <a:ea typeface="HY수평선B" panose="02030600000101010101" pitchFamily="18" charset="-127"/>
            </a:endParaRPr>
          </a:p>
        </p:txBody>
      </p:sp>
      <p:sp>
        <p:nvSpPr>
          <p:cNvPr id="3" name="내용 개체 틀 2">
            <a:extLst>
              <a:ext uri="{FF2B5EF4-FFF2-40B4-BE49-F238E27FC236}">
                <a16:creationId xmlns:a16="http://schemas.microsoft.com/office/drawing/2014/main" id="{278F3DAA-47D3-4621-9D83-54FDD98E603A}"/>
              </a:ext>
            </a:extLst>
          </p:cNvPr>
          <p:cNvSpPr>
            <a:spLocks noGrp="1"/>
          </p:cNvSpPr>
          <p:nvPr>
            <p:ph idx="1"/>
          </p:nvPr>
        </p:nvSpPr>
        <p:spPr/>
        <p:txBody>
          <a:bodyPr>
            <a:normAutofit/>
          </a:bodyPr>
          <a:lstStyle/>
          <a:p>
            <a:pPr fontAlgn="base"/>
            <a:r>
              <a:rPr lang="en-US" altLang="ko-KR" sz="2400" dirty="0">
                <a:solidFill>
                  <a:srgbClr val="5F5F5F"/>
                </a:solidFill>
              </a:rPr>
              <a:t>Preparing Guidelines for equal rally and Apologies for misogynistic speech from rally of [the People's Strike Struggle Headquarter] </a:t>
            </a:r>
          </a:p>
          <a:p>
            <a:pPr fontAlgn="base"/>
            <a:r>
              <a:rPr lang="en-US" altLang="ko-KR" sz="2400" dirty="0">
                <a:solidFill>
                  <a:srgbClr val="5F5F5F"/>
                </a:solidFill>
              </a:rPr>
              <a:t>Activities of women's organizations</a:t>
            </a:r>
          </a:p>
          <a:p>
            <a:pPr marL="0" indent="0" fontAlgn="base">
              <a:buNone/>
            </a:pPr>
            <a:r>
              <a:rPr lang="en-US" altLang="ko-KR" sz="2000" dirty="0">
                <a:solidFill>
                  <a:srgbClr val="5F5F5F"/>
                </a:solidFill>
              </a:rPr>
              <a:t>   - Cancel of DJ.DOC performance: expressions demeaning women  in the lyrics (Miss Park)</a:t>
            </a:r>
          </a:p>
          <a:p>
            <a:pPr marL="0" indent="0" fontAlgn="base">
              <a:buNone/>
            </a:pPr>
            <a:r>
              <a:rPr lang="en-US" altLang="ko-KR" sz="2000" dirty="0">
                <a:solidFill>
                  <a:srgbClr val="5F5F5F"/>
                </a:solidFill>
              </a:rPr>
              <a:t>   - Operation of </a:t>
            </a:r>
            <a:r>
              <a:rPr lang="en-US" altLang="ko-KR" sz="2000" dirty="0" err="1">
                <a:solidFill>
                  <a:srgbClr val="5F5F5F"/>
                </a:solidFill>
              </a:rPr>
              <a:t>Femizon</a:t>
            </a:r>
            <a:r>
              <a:rPr lang="en-US" altLang="ko-KR" sz="2000" dirty="0">
                <a:solidFill>
                  <a:srgbClr val="5F5F5F"/>
                </a:solidFill>
              </a:rPr>
              <a:t> and Femi volunteers, Pot cast, etc.</a:t>
            </a:r>
          </a:p>
          <a:p>
            <a:pPr marL="0" indent="0" fontAlgn="base">
              <a:buNone/>
            </a:pPr>
            <a:r>
              <a:rPr lang="en-US" altLang="ko-KR" sz="2000" dirty="0">
                <a:solidFill>
                  <a:srgbClr val="5F5F5F"/>
                </a:solidFill>
              </a:rPr>
              <a:t>   - Establishment of action rules: Report on disgusted speech or plan cards including misogynistic </a:t>
            </a:r>
          </a:p>
          <a:p>
            <a:pPr marL="0" indent="0" fontAlgn="base">
              <a:buNone/>
            </a:pPr>
            <a:r>
              <a:rPr lang="en-US" altLang="ko-KR" sz="2000" dirty="0">
                <a:solidFill>
                  <a:srgbClr val="5F5F5F"/>
                </a:solidFill>
              </a:rPr>
              <a:t>     expressions</a:t>
            </a:r>
          </a:p>
          <a:p>
            <a:pPr fontAlgn="base"/>
            <a:r>
              <a:rPr lang="en-US" altLang="ko-KR" sz="2400" dirty="0">
                <a:solidFill>
                  <a:srgbClr val="5F5F5F"/>
                </a:solidFill>
              </a:rPr>
              <a:t>Women's groups have declared that expressions demeaning women and</a:t>
            </a:r>
            <a:r>
              <a:rPr lang="ko-KR" altLang="en-US" sz="2400" dirty="0">
                <a:solidFill>
                  <a:srgbClr val="5F5F5F"/>
                </a:solidFill>
              </a:rPr>
              <a:t> </a:t>
            </a:r>
            <a:r>
              <a:rPr lang="en-US" altLang="ko-KR" sz="2400" dirty="0">
                <a:solidFill>
                  <a:srgbClr val="5F5F5F"/>
                </a:solidFill>
              </a:rPr>
              <a:t>misogynistic</a:t>
            </a:r>
            <a:r>
              <a:rPr lang="ko-KR" altLang="en-US" sz="2400" dirty="0">
                <a:solidFill>
                  <a:srgbClr val="5F5F5F"/>
                </a:solidFill>
              </a:rPr>
              <a:t> </a:t>
            </a:r>
            <a:r>
              <a:rPr lang="en-US" altLang="ko-KR" sz="2400" dirty="0">
                <a:solidFill>
                  <a:srgbClr val="5F5F5F"/>
                </a:solidFill>
              </a:rPr>
              <a:t>speech</a:t>
            </a:r>
            <a:r>
              <a:rPr lang="ko-KR" altLang="en-US" sz="2400" dirty="0">
                <a:solidFill>
                  <a:srgbClr val="5F5F5F"/>
                </a:solidFill>
              </a:rPr>
              <a:t> </a:t>
            </a:r>
            <a:r>
              <a:rPr lang="en-US" altLang="ko-KR" sz="2400" dirty="0">
                <a:solidFill>
                  <a:srgbClr val="5F5F5F"/>
                </a:solidFill>
              </a:rPr>
              <a:t>can not be justified even though the person who are criticized is women like Park Geun-hye and Choi Soon-</a:t>
            </a:r>
            <a:r>
              <a:rPr lang="en-US" altLang="ko-KR" sz="2400" dirty="0" err="1">
                <a:solidFill>
                  <a:srgbClr val="5F5F5F"/>
                </a:solidFill>
              </a:rPr>
              <a:t>sil</a:t>
            </a:r>
            <a:r>
              <a:rPr lang="en-US" altLang="ko-KR" sz="2400" dirty="0">
                <a:solidFill>
                  <a:srgbClr val="5F5F5F"/>
                </a:solidFill>
              </a:rPr>
              <a:t>.</a:t>
            </a:r>
          </a:p>
          <a:p>
            <a:endParaRPr lang="en-US" altLang="ko-KR" sz="2400" dirty="0">
              <a:solidFill>
                <a:srgbClr val="5F5F5F"/>
              </a:solidFill>
              <a:latin typeface="HY궁서B" panose="02030600000101010101" pitchFamily="18" charset="-127"/>
              <a:ea typeface="HY궁서B" panose="02030600000101010101" pitchFamily="18" charset="-127"/>
            </a:endParaRPr>
          </a:p>
          <a:p>
            <a:endParaRPr lang="en-US" altLang="ko-KR" sz="2600" dirty="0">
              <a:solidFill>
                <a:srgbClr val="5F5F5F"/>
              </a:solidFill>
              <a:latin typeface="맑은 고딕" panose="020B0503020000020004" pitchFamily="50" charset="-127"/>
              <a:ea typeface="맑은 고딕" panose="020B0503020000020004" pitchFamily="50" charset="-127"/>
            </a:endParaRPr>
          </a:p>
          <a:p>
            <a:endParaRPr lang="ko-KR" altLang="en-US" dirty="0">
              <a:solidFill>
                <a:srgbClr val="5F5F5F"/>
              </a:solidFill>
            </a:endParaRPr>
          </a:p>
        </p:txBody>
      </p:sp>
    </p:spTree>
    <p:extLst>
      <p:ext uri="{BB962C8B-B14F-4D97-AF65-F5344CB8AC3E}">
        <p14:creationId xmlns:p14="http://schemas.microsoft.com/office/powerpoint/2010/main" val="317951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409"/>
        </a:solidFill>
        <a:effectLst/>
      </p:bgPr>
    </p:bg>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1C565AD-007B-4517-B3A3-0979BAF5A99E}"/>
              </a:ext>
            </a:extLst>
          </p:cNvPr>
          <p:cNvSpPr>
            <a:spLocks noGrp="1"/>
          </p:cNvSpPr>
          <p:nvPr>
            <p:ph type="title"/>
          </p:nvPr>
        </p:nvSpPr>
        <p:spPr>
          <a:xfrm>
            <a:off x="838200" y="681037"/>
            <a:ext cx="10515600" cy="1009651"/>
          </a:xfrm>
        </p:spPr>
        <p:txBody>
          <a:bodyPr>
            <a:normAutofit fontScale="90000"/>
          </a:bodyPr>
          <a:lstStyle/>
          <a:p>
            <a:r>
              <a:rPr lang="en-US" altLang="ko-KR" sz="3600" dirty="0">
                <a:solidFill>
                  <a:srgbClr val="5F5F5F"/>
                </a:solidFill>
                <a:latin typeface="HY수평선B" panose="02030600000101010101" pitchFamily="18" charset="-127"/>
                <a:ea typeface="HY수평선B" panose="02030600000101010101" pitchFamily="18" charset="-127"/>
              </a:rPr>
              <a:t>Candlelight and gender equality constitution amendment</a:t>
            </a:r>
            <a:endParaRPr lang="ko-KR" altLang="en-US" sz="3600" dirty="0">
              <a:solidFill>
                <a:srgbClr val="5F5F5F"/>
              </a:solidFill>
              <a:latin typeface="HY수평선B" panose="02030600000101010101" pitchFamily="18" charset="-127"/>
              <a:ea typeface="HY수평선B" panose="02030600000101010101" pitchFamily="18" charset="-127"/>
            </a:endParaRPr>
          </a:p>
        </p:txBody>
      </p:sp>
      <p:sp>
        <p:nvSpPr>
          <p:cNvPr id="3" name="내용 개체 틀 2">
            <a:extLst>
              <a:ext uri="{FF2B5EF4-FFF2-40B4-BE49-F238E27FC236}">
                <a16:creationId xmlns:a16="http://schemas.microsoft.com/office/drawing/2014/main" id="{278F3DAA-47D3-4621-9D83-54FDD98E603A}"/>
              </a:ext>
            </a:extLst>
          </p:cNvPr>
          <p:cNvSpPr>
            <a:spLocks noGrp="1"/>
          </p:cNvSpPr>
          <p:nvPr>
            <p:ph idx="1"/>
          </p:nvPr>
        </p:nvSpPr>
        <p:spPr>
          <a:xfrm>
            <a:off x="838200" y="1825625"/>
            <a:ext cx="10515600" cy="4603750"/>
          </a:xfrm>
        </p:spPr>
        <p:txBody>
          <a:bodyPr>
            <a:normAutofit fontScale="62500" lnSpcReduction="20000"/>
          </a:bodyPr>
          <a:lstStyle/>
          <a:p>
            <a:pPr fontAlgn="base"/>
            <a:r>
              <a:rPr lang="en-US" altLang="ko-KR" sz="3800" dirty="0">
                <a:solidFill>
                  <a:srgbClr val="5F5F5F"/>
                </a:solidFill>
              </a:rPr>
              <a:t>Completion of the candlelight movement is to constitute a new constitution to realize a new democracy</a:t>
            </a:r>
          </a:p>
          <a:p>
            <a:pPr marL="0" indent="0" fontAlgn="base">
              <a:buNone/>
            </a:pPr>
            <a:r>
              <a:rPr lang="en-US" altLang="ko-KR" dirty="0">
                <a:solidFill>
                  <a:srgbClr val="5F5F5F"/>
                </a:solidFill>
              </a:rPr>
              <a:t>   </a:t>
            </a:r>
            <a:r>
              <a:rPr lang="en-US" altLang="ko-KR" sz="3200" dirty="0">
                <a:solidFill>
                  <a:srgbClr val="5F5F5F"/>
                </a:solidFill>
              </a:rPr>
              <a:t>- Constitution, which is made by the involvement of all citizens who transcend sex, race, etc.</a:t>
            </a:r>
          </a:p>
          <a:p>
            <a:pPr marL="0" indent="0" fontAlgn="base">
              <a:buNone/>
            </a:pPr>
            <a:r>
              <a:rPr lang="en-US" altLang="ko-KR" sz="3200" dirty="0">
                <a:solidFill>
                  <a:srgbClr val="5F5F5F"/>
                </a:solidFill>
              </a:rPr>
              <a:t>   - We should all be co-authors of the new Constitution.</a:t>
            </a:r>
          </a:p>
          <a:p>
            <a:pPr fontAlgn="base"/>
            <a:r>
              <a:rPr lang="en-US" altLang="ko-KR" sz="3800" dirty="0">
                <a:solidFill>
                  <a:srgbClr val="5F5F5F"/>
                </a:solidFill>
              </a:rPr>
              <a:t>Journey to Gender Equality Constitution</a:t>
            </a:r>
          </a:p>
          <a:p>
            <a:pPr marL="0" indent="0" fontAlgn="base">
              <a:buNone/>
            </a:pPr>
            <a:r>
              <a:rPr lang="en-US" altLang="ko-KR" sz="3200" dirty="0">
                <a:solidFill>
                  <a:srgbClr val="5F5F5F"/>
                </a:solidFill>
              </a:rPr>
              <a:t>   - On February 10, 2017, [Constitutional Amendment Women's Solidarity] announced the 10th    </a:t>
            </a:r>
          </a:p>
          <a:p>
            <a:pPr marL="0" indent="0" fontAlgn="base">
              <a:buNone/>
            </a:pPr>
            <a:r>
              <a:rPr lang="en-US" altLang="ko-KR" sz="3200" dirty="0">
                <a:solidFill>
                  <a:srgbClr val="5F5F5F"/>
                </a:solidFill>
              </a:rPr>
              <a:t>     Constitution amendment through the discussion on "Equality and Constitution amendment"</a:t>
            </a:r>
          </a:p>
          <a:p>
            <a:pPr marL="0" indent="0" fontAlgn="base">
              <a:buNone/>
            </a:pPr>
            <a:r>
              <a:rPr lang="en-US" altLang="ko-KR" sz="3200" dirty="0">
                <a:solidFill>
                  <a:srgbClr val="5F5F5F"/>
                </a:solidFill>
              </a:rPr>
              <a:t>   - Suggestion of constitutional amendment by individual women's organizations</a:t>
            </a:r>
          </a:p>
          <a:p>
            <a:pPr marL="0" indent="0" fontAlgn="base">
              <a:buNone/>
            </a:pPr>
            <a:r>
              <a:rPr lang="en-US" altLang="ko-KR" sz="3200" dirty="0">
                <a:solidFill>
                  <a:srgbClr val="5F5F5F"/>
                </a:solidFill>
              </a:rPr>
              <a:t>   - Establishment of[ women’s action for the elimination of gender discrimination]</a:t>
            </a:r>
            <a:r>
              <a:rPr lang="en-US" altLang="ko-KR" sz="3200" dirty="0">
                <a:solidFill>
                  <a:srgbClr val="5F5F5F"/>
                </a:solidFill>
                <a:sym typeface="Wingdings" panose="05000000000000000000" pitchFamily="2" charset="2"/>
              </a:rPr>
              <a:t> </a:t>
            </a:r>
            <a:r>
              <a:rPr lang="en-US" altLang="ko-KR" sz="3200" dirty="0">
                <a:solidFill>
                  <a:srgbClr val="5F5F5F"/>
                </a:solidFill>
              </a:rPr>
              <a:t>Press  </a:t>
            </a:r>
          </a:p>
          <a:p>
            <a:pPr marL="0" indent="0" fontAlgn="base">
              <a:buNone/>
            </a:pPr>
            <a:r>
              <a:rPr lang="en-US" altLang="ko-KR" sz="3200" dirty="0">
                <a:solidFill>
                  <a:srgbClr val="5F5F5F"/>
                </a:solidFill>
              </a:rPr>
              <a:t>     conference, party representative visit, petition for legislature, signature campaign, street march, </a:t>
            </a:r>
          </a:p>
          <a:p>
            <a:pPr marL="0" indent="0" fontAlgn="base">
              <a:buNone/>
            </a:pPr>
            <a:r>
              <a:rPr lang="en-US" altLang="ko-KR" sz="3200" dirty="0">
                <a:solidFill>
                  <a:srgbClr val="5F5F5F"/>
                </a:solidFill>
              </a:rPr>
              <a:t>     etc.</a:t>
            </a:r>
          </a:p>
          <a:p>
            <a:pPr marL="0" indent="0" fontAlgn="base">
              <a:buNone/>
            </a:pPr>
            <a:r>
              <a:rPr lang="en-US" altLang="ko-KR" sz="3200" dirty="0">
                <a:solidFill>
                  <a:srgbClr val="5F5F5F"/>
                </a:solidFill>
              </a:rPr>
              <a:t>   - March 26, 2018 proposing constitution amendment in the side of government because of    </a:t>
            </a:r>
          </a:p>
          <a:p>
            <a:pPr marL="0" indent="0" fontAlgn="base">
              <a:buNone/>
            </a:pPr>
            <a:r>
              <a:rPr lang="en-US" altLang="ko-KR" sz="3200" dirty="0">
                <a:solidFill>
                  <a:srgbClr val="5F5F5F"/>
                </a:solidFill>
              </a:rPr>
              <a:t>   - May 24, 2018 rejected in national assembly</a:t>
            </a:r>
            <a:endParaRPr lang="ko-KR" altLang="en-US" sz="3200" dirty="0">
              <a:solidFill>
                <a:srgbClr val="5F5F5F"/>
              </a:solidFill>
            </a:endParaRPr>
          </a:p>
        </p:txBody>
      </p:sp>
    </p:spTree>
    <p:extLst>
      <p:ext uri="{BB962C8B-B14F-4D97-AF65-F5344CB8AC3E}">
        <p14:creationId xmlns:p14="http://schemas.microsoft.com/office/powerpoint/2010/main" val="1902628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409"/>
        </a:solidFill>
        <a:effectLst/>
      </p:bgPr>
    </p:bg>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1C565AD-007B-4517-B3A3-0979BAF5A99E}"/>
              </a:ext>
            </a:extLst>
          </p:cNvPr>
          <p:cNvSpPr>
            <a:spLocks noGrp="1"/>
          </p:cNvSpPr>
          <p:nvPr>
            <p:ph type="title"/>
          </p:nvPr>
        </p:nvSpPr>
        <p:spPr>
          <a:xfrm>
            <a:off x="838200" y="681037"/>
            <a:ext cx="10515600" cy="1009651"/>
          </a:xfrm>
        </p:spPr>
        <p:txBody>
          <a:bodyPr>
            <a:normAutofit fontScale="90000"/>
          </a:bodyPr>
          <a:lstStyle/>
          <a:p>
            <a:r>
              <a:rPr lang="en-US" altLang="ko-KR" sz="3600" dirty="0">
                <a:solidFill>
                  <a:srgbClr val="5F5F5F"/>
                </a:solidFill>
                <a:latin typeface="HY수평선B" panose="02030600000101010101" pitchFamily="18" charset="-127"/>
                <a:ea typeface="HY수평선B" panose="02030600000101010101" pitchFamily="18" charset="-127"/>
              </a:rPr>
              <a:t>Women citizen require equal representation(parity) with men as sovereign</a:t>
            </a:r>
            <a:endParaRPr lang="ko-KR" altLang="en-US" sz="3600" dirty="0">
              <a:solidFill>
                <a:srgbClr val="5F5F5F"/>
              </a:solidFill>
              <a:latin typeface="HY수평선B" panose="02030600000101010101" pitchFamily="18" charset="-127"/>
              <a:ea typeface="HY수평선B" panose="02030600000101010101" pitchFamily="18" charset="-127"/>
            </a:endParaRPr>
          </a:p>
        </p:txBody>
      </p:sp>
      <p:graphicFrame>
        <p:nvGraphicFramePr>
          <p:cNvPr id="5" name="내용 개체 틀 4">
            <a:extLst>
              <a:ext uri="{FF2B5EF4-FFF2-40B4-BE49-F238E27FC236}">
                <a16:creationId xmlns:a16="http://schemas.microsoft.com/office/drawing/2014/main" id="{09741EF7-097E-498C-98D9-343C10F16A06}"/>
              </a:ext>
            </a:extLst>
          </p:cNvPr>
          <p:cNvGraphicFramePr>
            <a:graphicFrameLocks noGrp="1"/>
          </p:cNvGraphicFramePr>
          <p:nvPr>
            <p:ph idx="1"/>
            <p:extLst>
              <p:ext uri="{D42A27DB-BD31-4B8C-83A1-F6EECF244321}">
                <p14:modId xmlns:p14="http://schemas.microsoft.com/office/powerpoint/2010/main" val="1705814100"/>
              </p:ext>
            </p:extLst>
          </p:nvPr>
        </p:nvGraphicFramePr>
        <p:xfrm>
          <a:off x="838200" y="1825625"/>
          <a:ext cx="10515600" cy="4573211"/>
        </p:xfrm>
        <a:graphic>
          <a:graphicData uri="http://schemas.openxmlformats.org/drawingml/2006/table">
            <a:tbl>
              <a:tblPr firstRow="1" bandRow="1">
                <a:tableStyleId>{93296810-A885-4BE3-A3E7-6D5BEEA58F35}</a:tableStyleId>
              </a:tblPr>
              <a:tblGrid>
                <a:gridCol w="1319074">
                  <a:extLst>
                    <a:ext uri="{9D8B030D-6E8A-4147-A177-3AD203B41FA5}">
                      <a16:colId xmlns:a16="http://schemas.microsoft.com/office/drawing/2014/main" val="3358426090"/>
                    </a:ext>
                  </a:extLst>
                </a:gridCol>
                <a:gridCol w="9196526">
                  <a:extLst>
                    <a:ext uri="{9D8B030D-6E8A-4147-A177-3AD203B41FA5}">
                      <a16:colId xmlns:a16="http://schemas.microsoft.com/office/drawing/2014/main" val="232604913"/>
                    </a:ext>
                  </a:extLst>
                </a:gridCol>
              </a:tblGrid>
              <a:tr h="589101">
                <a:tc>
                  <a:txBody>
                    <a:bodyPr/>
                    <a:lstStyle/>
                    <a:p>
                      <a:pPr algn="ctr" latinLnBrk="1"/>
                      <a:endParaRPr lang="ko-KR" altLang="en-US" sz="1800" dirty="0">
                        <a:solidFill>
                          <a:srgbClr val="5F5F5F"/>
                        </a:solidFill>
                        <a:latin typeface="+mj-ea"/>
                        <a:ea typeface="+mj-ea"/>
                      </a:endParaRPr>
                    </a:p>
                  </a:txBody>
                  <a:tcPr/>
                </a:tc>
                <a:tc>
                  <a:txBody>
                    <a:bodyPr/>
                    <a:lstStyle/>
                    <a:p>
                      <a:pPr algn="ctr" latinLnBrk="1"/>
                      <a:r>
                        <a:rPr lang="en-US" altLang="ko-KR" sz="1800" dirty="0">
                          <a:solidFill>
                            <a:srgbClr val="5F5F5F"/>
                          </a:solidFill>
                          <a:latin typeface="+mj-ea"/>
                          <a:ea typeface="+mj-ea"/>
                        </a:rPr>
                        <a:t>Contents</a:t>
                      </a:r>
                      <a:endParaRPr lang="ko-KR" altLang="en-US" sz="1800" dirty="0">
                        <a:solidFill>
                          <a:srgbClr val="5F5F5F"/>
                        </a:solidFill>
                        <a:latin typeface="+mj-ea"/>
                        <a:ea typeface="+mj-ea"/>
                      </a:endParaRPr>
                    </a:p>
                  </a:txBody>
                  <a:tcPr/>
                </a:tc>
                <a:extLst>
                  <a:ext uri="{0D108BD9-81ED-4DB2-BD59-A6C34878D82A}">
                    <a16:rowId xmlns:a16="http://schemas.microsoft.com/office/drawing/2014/main" val="3868671005"/>
                  </a:ext>
                </a:extLst>
              </a:tr>
              <a:tr h="986215">
                <a:tc>
                  <a:txBody>
                    <a:bodyPr/>
                    <a:lstStyle/>
                    <a:p>
                      <a:pPr marL="0" marR="0" indent="0" algn="ctr" fontAlgn="base" latinLnBrk="0">
                        <a:lnSpc>
                          <a:spcPct val="100000"/>
                        </a:lnSpc>
                        <a:spcBef>
                          <a:spcPts val="0"/>
                        </a:spcBef>
                        <a:spcAft>
                          <a:spcPts val="0"/>
                        </a:spcAft>
                      </a:pPr>
                      <a:r>
                        <a:rPr lang="en-US" altLang="ko-KR" sz="1800" kern="0" spc="-50" dirty="0">
                          <a:solidFill>
                            <a:schemeClr val="bg1"/>
                          </a:solidFill>
                          <a:effectLst/>
                          <a:latin typeface="+mj-ea"/>
                          <a:ea typeface="+mj-ea"/>
                        </a:rPr>
                        <a:t>Women’s group</a:t>
                      </a:r>
                      <a:endParaRPr lang="ko-KR" altLang="en-US" sz="1800" kern="0" spc="-50" dirty="0">
                        <a:solidFill>
                          <a:schemeClr val="bg1"/>
                        </a:solidFill>
                        <a:effectLst/>
                        <a:latin typeface="+mj-ea"/>
                        <a:ea typeface="+mj-ea"/>
                      </a:endParaRPr>
                    </a:p>
                  </a:txBody>
                  <a:tcPr/>
                </a:tc>
                <a:tc>
                  <a:txBody>
                    <a:bodyPr/>
                    <a:lstStyle/>
                    <a:p>
                      <a:pPr latinLnBrk="1"/>
                      <a:r>
                        <a:rPr lang="en-US" altLang="ko-KR" dirty="0"/>
                        <a:t>States should affirmatively take action in all areas of employment, labor, family, welfare, and finance, and </a:t>
                      </a:r>
                      <a:r>
                        <a:rPr lang="en-US" altLang="ko-KR" u="sng" dirty="0"/>
                        <a:t>ensure equal participation of women and men in elected positions and office </a:t>
                      </a:r>
                      <a:r>
                        <a:rPr lang="en-US" altLang="ko-KR" dirty="0"/>
                        <a:t>in order to substantially eliminate existing gender discrimination and violence</a:t>
                      </a:r>
                      <a:endParaRPr lang="ko-KR" altLang="en-US" sz="1800" dirty="0">
                        <a:solidFill>
                          <a:schemeClr val="bg1"/>
                        </a:solidFill>
                        <a:latin typeface="+mj-ea"/>
                        <a:ea typeface="+mj-ea"/>
                      </a:endParaRPr>
                    </a:p>
                  </a:txBody>
                  <a:tcPr/>
                </a:tc>
                <a:extLst>
                  <a:ext uri="{0D108BD9-81ED-4DB2-BD59-A6C34878D82A}">
                    <a16:rowId xmlns:a16="http://schemas.microsoft.com/office/drawing/2014/main" val="784273281"/>
                  </a:ext>
                </a:extLst>
              </a:tr>
              <a:tr h="986215">
                <a:tc>
                  <a:txBody>
                    <a:bodyPr/>
                    <a:lstStyle/>
                    <a:p>
                      <a:pPr algn="ctr" latinLnBrk="1"/>
                      <a:r>
                        <a:rPr lang="en-US" altLang="ko-KR" sz="1800" dirty="0">
                          <a:solidFill>
                            <a:schemeClr val="bg1"/>
                          </a:solidFill>
                          <a:latin typeface="+mj-ea"/>
                          <a:ea typeface="+mj-ea"/>
                        </a:rPr>
                        <a:t>National assembly advisory committee</a:t>
                      </a:r>
                      <a:endParaRPr lang="ko-KR" altLang="en-US" sz="1800" dirty="0">
                        <a:solidFill>
                          <a:schemeClr val="bg1"/>
                        </a:solidFill>
                        <a:latin typeface="+mj-ea"/>
                        <a:ea typeface="+mj-ea"/>
                      </a:endParaRPr>
                    </a:p>
                  </a:txBody>
                  <a:tcPr/>
                </a:tc>
                <a:tc>
                  <a:txBody>
                    <a:bodyPr/>
                    <a:lstStyle/>
                    <a:p>
                      <a:pPr marL="0" marR="0" lvl="0" indent="0" algn="just" defTabSz="914400" rtl="0" eaLnBrk="1" fontAlgn="base" latinLnBrk="1" hangingPunct="1">
                        <a:lnSpc>
                          <a:spcPct val="100000"/>
                        </a:lnSpc>
                        <a:spcBef>
                          <a:spcPts val="0"/>
                        </a:spcBef>
                        <a:spcAft>
                          <a:spcPts val="0"/>
                        </a:spcAft>
                        <a:buClrTx/>
                        <a:buSzTx/>
                        <a:buFontTx/>
                        <a:buNone/>
                        <a:tabLst/>
                        <a:defRPr/>
                      </a:pPr>
                      <a:r>
                        <a:rPr lang="en-US" altLang="ko-KR" dirty="0"/>
                        <a:t>Article 14 (3) State shall affirmatively take measures to realize substantial equality and to correct existing discrimination.</a:t>
                      </a:r>
                    </a:p>
                    <a:p>
                      <a:pPr marL="0" marR="0" lvl="0" indent="0" algn="just" defTabSz="914400" rtl="0" eaLnBrk="1" fontAlgn="base" latinLnBrk="1" hangingPunct="1">
                        <a:lnSpc>
                          <a:spcPct val="100000"/>
                        </a:lnSpc>
                        <a:spcBef>
                          <a:spcPts val="0"/>
                        </a:spcBef>
                        <a:spcAft>
                          <a:spcPts val="0"/>
                        </a:spcAft>
                        <a:buClrTx/>
                        <a:buSzTx/>
                        <a:buFontTx/>
                        <a:buNone/>
                        <a:tabLst/>
                        <a:defRPr/>
                      </a:pPr>
                      <a:r>
                        <a:rPr lang="en-US" altLang="ko-KR" dirty="0"/>
                        <a:t>Article 15 (1) State guarantees gender equality in all areas including employment, labor, welfare and finance.</a:t>
                      </a:r>
                    </a:p>
                    <a:p>
                      <a:pPr marL="0" marR="0" lvl="0" indent="0" algn="just" defTabSz="914400" rtl="0" eaLnBrk="1" fontAlgn="base" latinLnBrk="1" hangingPunct="1">
                        <a:lnSpc>
                          <a:spcPct val="100000"/>
                        </a:lnSpc>
                        <a:spcBef>
                          <a:spcPts val="0"/>
                        </a:spcBef>
                        <a:spcAft>
                          <a:spcPts val="0"/>
                        </a:spcAft>
                        <a:buClrTx/>
                        <a:buSzTx/>
                        <a:buFontTx/>
                        <a:buNone/>
                        <a:tabLst/>
                        <a:defRPr/>
                      </a:pPr>
                      <a:r>
                        <a:rPr lang="en-US" altLang="ko-KR" dirty="0"/>
                        <a:t>(2) State </a:t>
                      </a:r>
                      <a:r>
                        <a:rPr lang="en-US" altLang="ko-KR" u="sng" dirty="0"/>
                        <a:t>shall promote the equal participation of men and women in the advancement of elected and appointed positions, and shall ensure an equal access to occupational and social status.</a:t>
                      </a:r>
                      <a:endParaRPr lang="ko-KR" altLang="en-US" sz="1800" u="sng" dirty="0">
                        <a:solidFill>
                          <a:schemeClr val="bg1"/>
                        </a:solidFill>
                        <a:latin typeface="+mj-ea"/>
                        <a:ea typeface="+mj-ea"/>
                      </a:endParaRPr>
                    </a:p>
                  </a:txBody>
                  <a:tcPr/>
                </a:tc>
                <a:extLst>
                  <a:ext uri="{0D108BD9-81ED-4DB2-BD59-A6C34878D82A}">
                    <a16:rowId xmlns:a16="http://schemas.microsoft.com/office/drawing/2014/main" val="3985846362"/>
                  </a:ext>
                </a:extLst>
              </a:tr>
              <a:tr h="986215">
                <a:tc>
                  <a:txBody>
                    <a:bodyPr/>
                    <a:lstStyle/>
                    <a:p>
                      <a:pPr algn="ctr" latinLnBrk="1"/>
                      <a:r>
                        <a:rPr lang="en-US" altLang="ko-KR" sz="1800" dirty="0">
                          <a:solidFill>
                            <a:schemeClr val="bg1"/>
                          </a:solidFill>
                          <a:latin typeface="+mj-ea"/>
                          <a:ea typeface="+mj-ea"/>
                        </a:rPr>
                        <a:t>Government</a:t>
                      </a:r>
                      <a:endParaRPr lang="ko-KR" altLang="en-US" sz="1800" dirty="0">
                        <a:solidFill>
                          <a:schemeClr val="bg1"/>
                        </a:solidFill>
                        <a:latin typeface="+mj-ea"/>
                        <a:ea typeface="+mj-ea"/>
                      </a:endParaRPr>
                    </a:p>
                  </a:txBody>
                  <a:tcPr/>
                </a:tc>
                <a:tc>
                  <a:txBody>
                    <a:bodyPr/>
                    <a:lstStyle/>
                    <a:p>
                      <a:pPr latinLnBrk="1"/>
                      <a:r>
                        <a:rPr lang="en-US" altLang="ko-KR" dirty="0"/>
                        <a:t>Article 11 (2) State shall try to correct the state of discrimination due to gender or disability and to realize practical equality </a:t>
                      </a:r>
                      <a:r>
                        <a:rPr lang="en-US" altLang="ko-KR" dirty="0">
                          <a:solidFill>
                            <a:srgbClr val="FF0000"/>
                          </a:solidFill>
                        </a:rPr>
                        <a:t>(except for parity)</a:t>
                      </a:r>
                      <a:endParaRPr lang="ko-KR" altLang="en-US" sz="1800" dirty="0">
                        <a:solidFill>
                          <a:srgbClr val="FF0000"/>
                        </a:solidFill>
                        <a:latin typeface="+mj-ea"/>
                        <a:ea typeface="+mj-ea"/>
                      </a:endParaRPr>
                    </a:p>
                  </a:txBody>
                  <a:tcPr/>
                </a:tc>
                <a:extLst>
                  <a:ext uri="{0D108BD9-81ED-4DB2-BD59-A6C34878D82A}">
                    <a16:rowId xmlns:a16="http://schemas.microsoft.com/office/drawing/2014/main" val="3484494387"/>
                  </a:ext>
                </a:extLst>
              </a:tr>
            </a:tbl>
          </a:graphicData>
        </a:graphic>
      </p:graphicFrame>
    </p:spTree>
    <p:extLst>
      <p:ext uri="{BB962C8B-B14F-4D97-AF65-F5344CB8AC3E}">
        <p14:creationId xmlns:p14="http://schemas.microsoft.com/office/powerpoint/2010/main" val="3023343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C409"/>
        </a:solidFill>
        <a:effectLst/>
      </p:bgPr>
    </p:bg>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1C565AD-007B-4517-B3A3-0979BAF5A99E}"/>
              </a:ext>
            </a:extLst>
          </p:cNvPr>
          <p:cNvSpPr>
            <a:spLocks noGrp="1"/>
          </p:cNvSpPr>
          <p:nvPr>
            <p:ph type="title"/>
          </p:nvPr>
        </p:nvSpPr>
        <p:spPr>
          <a:xfrm>
            <a:off x="838200" y="681037"/>
            <a:ext cx="10515600" cy="1009651"/>
          </a:xfrm>
        </p:spPr>
        <p:txBody>
          <a:bodyPr>
            <a:normAutofit fontScale="90000"/>
          </a:bodyPr>
          <a:lstStyle/>
          <a:p>
            <a:r>
              <a:rPr lang="en-US" altLang="ko-KR" sz="3600" dirty="0">
                <a:solidFill>
                  <a:srgbClr val="5F5F5F"/>
                </a:solidFill>
                <a:latin typeface="HY수평선B" panose="02030600000101010101" pitchFamily="18" charset="-127"/>
                <a:ea typeface="HY수평선B" panose="02030600000101010101" pitchFamily="18" charset="-127"/>
              </a:rPr>
              <a:t>Candlelight movement by women is still on going</a:t>
            </a:r>
            <a:endParaRPr lang="ko-KR" altLang="en-US" sz="3600" dirty="0">
              <a:solidFill>
                <a:srgbClr val="5F5F5F"/>
              </a:solidFill>
              <a:latin typeface="HY수평선B" panose="02030600000101010101" pitchFamily="18" charset="-127"/>
              <a:ea typeface="HY수평선B" panose="02030600000101010101" pitchFamily="18" charset="-127"/>
            </a:endParaRPr>
          </a:p>
        </p:txBody>
      </p:sp>
      <p:sp>
        <p:nvSpPr>
          <p:cNvPr id="3" name="내용 개체 틀 2">
            <a:extLst>
              <a:ext uri="{FF2B5EF4-FFF2-40B4-BE49-F238E27FC236}">
                <a16:creationId xmlns:a16="http://schemas.microsoft.com/office/drawing/2014/main" id="{278F3DAA-47D3-4621-9D83-54FDD98E603A}"/>
              </a:ext>
            </a:extLst>
          </p:cNvPr>
          <p:cNvSpPr>
            <a:spLocks noGrp="1"/>
          </p:cNvSpPr>
          <p:nvPr>
            <p:ph idx="1"/>
          </p:nvPr>
        </p:nvSpPr>
        <p:spPr/>
        <p:txBody>
          <a:bodyPr>
            <a:normAutofit/>
          </a:bodyPr>
          <a:lstStyle/>
          <a:p>
            <a:r>
              <a:rPr lang="en-US" altLang="ko-KR" sz="2400" dirty="0">
                <a:solidFill>
                  <a:srgbClr val="5F5F5F"/>
                </a:solidFill>
                <a:latin typeface="맑은 고딕" panose="020B0503020000020004" pitchFamily="50" charset="-127"/>
                <a:ea typeface="맑은 고딕" panose="020B0503020000020004" pitchFamily="50" charset="-127"/>
              </a:rPr>
              <a:t>2017’s warning to #</a:t>
            </a:r>
            <a:r>
              <a:rPr lang="en-US" altLang="ko-KR" sz="2400" dirty="0" err="1">
                <a:solidFill>
                  <a:srgbClr val="5F5F5F"/>
                </a:solidFill>
                <a:latin typeface="맑은 고딕" panose="020B0503020000020004" pitchFamily="50" charset="-127"/>
                <a:ea typeface="맑은 고딕" panose="020B0503020000020004" pitchFamily="50" charset="-127"/>
              </a:rPr>
              <a:t>metoo</a:t>
            </a:r>
            <a:r>
              <a:rPr lang="en-US" altLang="ko-KR" sz="2400" dirty="0">
                <a:solidFill>
                  <a:srgbClr val="5F5F5F"/>
                </a:solidFill>
                <a:latin typeface="맑은 고딕" panose="020B0503020000020004" pitchFamily="50" charset="-127"/>
                <a:ea typeface="맑은 고딕" panose="020B0503020000020004" pitchFamily="50" charset="-127"/>
              </a:rPr>
              <a:t> of 2018</a:t>
            </a:r>
            <a:r>
              <a:rPr lang="ko-KR" altLang="en-US" sz="2400" dirty="0">
                <a:solidFill>
                  <a:srgbClr val="5F5F5F"/>
                </a:solidFill>
                <a:latin typeface="맑은 고딕" panose="020B0503020000020004" pitchFamily="50" charset="-127"/>
                <a:ea typeface="맑은 고딕" panose="020B0503020000020004" pitchFamily="50" charset="-127"/>
              </a:rPr>
              <a:t> </a:t>
            </a:r>
            <a:endParaRPr lang="en-US" altLang="ko-KR" sz="2400" dirty="0">
              <a:solidFill>
                <a:srgbClr val="5F5F5F"/>
              </a:solidFill>
              <a:latin typeface="맑은 고딕" panose="020B0503020000020004" pitchFamily="50" charset="-127"/>
              <a:ea typeface="맑은 고딕" panose="020B0503020000020004" pitchFamily="50" charset="-127"/>
            </a:endParaRPr>
          </a:p>
          <a:p>
            <a:pPr marL="0" indent="0">
              <a:buNone/>
            </a:pPr>
            <a:endParaRPr lang="en-US" altLang="ko-KR" sz="2000" dirty="0">
              <a:solidFill>
                <a:srgbClr val="5F5F5F"/>
              </a:solidFill>
              <a:latin typeface="맑은 고딕" panose="020B0503020000020004" pitchFamily="50" charset="-127"/>
              <a:ea typeface="맑은 고딕" panose="020B0503020000020004" pitchFamily="50" charset="-127"/>
            </a:endParaRPr>
          </a:p>
          <a:p>
            <a:pPr marL="360000" indent="0">
              <a:buNone/>
            </a:pPr>
            <a:r>
              <a:rPr lang="en-US" altLang="ko-KR" sz="2000" dirty="0">
                <a:solidFill>
                  <a:srgbClr val="5F5F5F"/>
                </a:solidFill>
                <a:latin typeface="맑은 고딕" panose="020B0503020000020004" pitchFamily="50" charset="-127"/>
                <a:ea typeface="맑은 고딕" panose="020B0503020000020004" pitchFamily="50" charset="-127"/>
              </a:rPr>
              <a:t> “</a:t>
            </a:r>
            <a:r>
              <a:rPr lang="en-US" altLang="ko-KR" sz="2000" dirty="0">
                <a:solidFill>
                  <a:srgbClr val="5F5F5F"/>
                </a:solidFill>
                <a:latin typeface="Times New Roman" panose="02020603050405020304" pitchFamily="18" charset="0"/>
                <a:cs typeface="Times New Roman" panose="02020603050405020304" pitchFamily="18" charset="0"/>
              </a:rPr>
              <a:t>Whether the president changes or does not change, the life of a woman does not  change a little. The male-dominated patriarchal order is not hurt a bit ... ... Those who cry for justice and progress in misogynistic slogans are not in tune with the struggle for the survival of women ... It should be remembered that the current rally is not just a fight for women, it is a huge man's play to defend a nation built in male-centered order in a male-centered way (Ha Seung Woo et al. (2017) From the people&gt;, p. 63) "</a:t>
            </a:r>
          </a:p>
          <a:p>
            <a:pPr marL="0" indent="0">
              <a:buNone/>
            </a:pPr>
            <a:endParaRPr lang="ko-KR" altLang="en-US" dirty="0">
              <a:solidFill>
                <a:srgbClr val="5F5F5F"/>
              </a:solidFill>
            </a:endParaRPr>
          </a:p>
        </p:txBody>
      </p:sp>
    </p:spTree>
    <p:extLst>
      <p:ext uri="{BB962C8B-B14F-4D97-AF65-F5344CB8AC3E}">
        <p14:creationId xmlns:p14="http://schemas.microsoft.com/office/powerpoint/2010/main" val="3786995824"/>
      </p:ext>
    </p:extLst>
  </p:cSld>
  <p:clrMapOvr>
    <a:masterClrMapping/>
  </p:clrMapOvr>
</p:sld>
</file>

<file path=ppt/theme/theme1.xml><?xml version="1.0" encoding="utf-8"?>
<a:theme xmlns:a="http://schemas.openxmlformats.org/drawingml/2006/main" name="Office Theme">
  <a:themeElements>
    <a:clrScheme name="Office 테마">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사용자 지정 1">
      <a:majorFont>
        <a:latin typeface="Calibri Light"/>
        <a:ea typeface="맑은 고딕"/>
        <a:cs typeface=""/>
      </a:majorFont>
      <a:minorFont>
        <a:latin typeface="Calibri"/>
        <a:ea typeface="맑은 고딕"/>
        <a:cs typeface=""/>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1880</TotalTime>
  <Words>911</Words>
  <Application>Microsoft Office PowerPoint</Application>
  <PresentationFormat>Widescreen</PresentationFormat>
  <Paragraphs>81</Paragraphs>
  <Slides>8</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8</vt:i4>
      </vt:variant>
    </vt:vector>
  </HeadingPairs>
  <TitlesOfParts>
    <vt:vector size="20" baseType="lpstr">
      <vt:lpstr>맑은 고딕</vt:lpstr>
      <vt:lpstr>Arial</vt:lpstr>
      <vt:lpstr>Arial Black</vt:lpstr>
      <vt:lpstr>Calibri</vt:lpstr>
      <vt:lpstr>Calibri Light</vt:lpstr>
      <vt:lpstr>HY견고딕</vt:lpstr>
      <vt:lpstr>HY궁서B</vt:lpstr>
      <vt:lpstr>HY수평선B</vt:lpstr>
      <vt:lpstr>Times New Roman</vt:lpstr>
      <vt:lpstr>Wingdings</vt:lpstr>
      <vt:lpstr>나눔고딕 ExtraBold</vt:lpstr>
      <vt:lpstr>Office Theme</vt:lpstr>
      <vt:lpstr>Women’s candlelight is still burning</vt:lpstr>
      <vt:lpstr>Candlelight and Democracy </vt:lpstr>
      <vt:lpstr>Women with candlelight</vt:lpstr>
      <vt:lpstr>Misogyny in Candlelight movement</vt:lpstr>
      <vt:lpstr>Efforts for assembly without misogyny and discrimination</vt:lpstr>
      <vt:lpstr>Candlelight and gender equality constitution amendment</vt:lpstr>
      <vt:lpstr>Women citizen require equal representation(parity) with men as sovereign</vt:lpstr>
      <vt:lpstr>Candlelight movement by women is still on going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여성과 나란히  시대와 나란히</dc:title>
  <dc:creator>USER</dc:creator>
  <cp:lastModifiedBy>Danielle Agyemang</cp:lastModifiedBy>
  <cp:revision>194</cp:revision>
  <cp:lastPrinted>2018-09-10T16:03:45Z</cp:lastPrinted>
  <dcterms:created xsi:type="dcterms:W3CDTF">2018-06-23T12:09:26Z</dcterms:created>
  <dcterms:modified xsi:type="dcterms:W3CDTF">2018-09-11T11:16:17Z</dcterms:modified>
</cp:coreProperties>
</file>