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8"/>
  </p:handoutMasterIdLst>
  <p:sldIdLst>
    <p:sldId id="264" r:id="rId2"/>
    <p:sldId id="265" r:id="rId3"/>
    <p:sldId id="259" r:id="rId4"/>
    <p:sldId id="260" r:id="rId5"/>
    <p:sldId id="268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51"/>
  </p:normalViewPr>
  <p:slideViewPr>
    <p:cSldViewPr snapToGrid="0" snapToObjects="1">
      <p:cViewPr varScale="1">
        <p:scale>
          <a:sx n="109" d="100"/>
          <a:sy n="109" d="100"/>
        </p:scale>
        <p:origin x="3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EE67F-B6E3-7B48-9B9F-533DB8F251D5}" type="doc">
      <dgm:prSet loTypeId="urn:microsoft.com/office/officeart/2005/8/layout/radial4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AE2B39-093F-B94C-9F08-1A13BF92C00D}">
      <dgm:prSet phldrT="[Text]"/>
      <dgm:spPr/>
      <dgm:t>
        <a:bodyPr/>
        <a:lstStyle/>
        <a:p>
          <a:r>
            <a:rPr lang="en-US" dirty="0"/>
            <a:t>Motivate</a:t>
          </a:r>
        </a:p>
      </dgm:t>
    </dgm:pt>
    <dgm:pt modelId="{071059A4-7B25-7549-95BD-DBE4DC3C6CBA}" type="parTrans" cxnId="{73BA863B-EE5E-164F-9C35-D017B420A701}">
      <dgm:prSet/>
      <dgm:spPr/>
      <dgm:t>
        <a:bodyPr/>
        <a:lstStyle/>
        <a:p>
          <a:endParaRPr lang="en-US"/>
        </a:p>
      </dgm:t>
    </dgm:pt>
    <dgm:pt modelId="{1124F591-ACAE-0945-8187-65387C8710D5}" type="sibTrans" cxnId="{73BA863B-EE5E-164F-9C35-D017B420A701}">
      <dgm:prSet/>
      <dgm:spPr/>
      <dgm:t>
        <a:bodyPr/>
        <a:lstStyle/>
        <a:p>
          <a:endParaRPr lang="en-US"/>
        </a:p>
      </dgm:t>
    </dgm:pt>
    <dgm:pt modelId="{DDC3BB9C-0D72-3D43-B573-34BD5DC634A6}">
      <dgm:prSet phldrT="[Text]" custT="1"/>
      <dgm:spPr/>
      <dgm:t>
        <a:bodyPr/>
        <a:lstStyle/>
        <a:p>
          <a:r>
            <a:rPr lang="en-US" sz="2000" dirty="0"/>
            <a:t>Lead &amp; Inspired </a:t>
          </a:r>
        </a:p>
      </dgm:t>
    </dgm:pt>
    <dgm:pt modelId="{6E35A470-85C6-CD40-99CE-FB328F78CB18}" type="parTrans" cxnId="{30C3D12E-4899-E34D-8A44-7D01B9C6CB42}">
      <dgm:prSet/>
      <dgm:spPr/>
      <dgm:t>
        <a:bodyPr/>
        <a:lstStyle/>
        <a:p>
          <a:endParaRPr lang="en-US"/>
        </a:p>
      </dgm:t>
    </dgm:pt>
    <dgm:pt modelId="{6062ADE1-87DA-8341-A502-CDF70874DE6B}" type="sibTrans" cxnId="{30C3D12E-4899-E34D-8A44-7D01B9C6CB42}">
      <dgm:prSet/>
      <dgm:spPr/>
      <dgm:t>
        <a:bodyPr/>
        <a:lstStyle/>
        <a:p>
          <a:endParaRPr lang="en-US"/>
        </a:p>
      </dgm:t>
    </dgm:pt>
    <dgm:pt modelId="{494DAB7A-F05C-8643-9BF4-F8A68156709A}">
      <dgm:prSet phldrT="[Text]" custT="1"/>
      <dgm:spPr/>
      <dgm:t>
        <a:bodyPr/>
        <a:lstStyle/>
        <a:p>
          <a:r>
            <a:rPr lang="en-US" sz="2000" dirty="0"/>
            <a:t>Empower </a:t>
          </a:r>
        </a:p>
      </dgm:t>
    </dgm:pt>
    <dgm:pt modelId="{2126222D-DA45-FB45-8150-95931843172C}" type="parTrans" cxnId="{6F9C6B6C-0F6B-8145-AC43-0B3958EF2B04}">
      <dgm:prSet/>
      <dgm:spPr/>
      <dgm:t>
        <a:bodyPr/>
        <a:lstStyle/>
        <a:p>
          <a:endParaRPr lang="en-US"/>
        </a:p>
      </dgm:t>
    </dgm:pt>
    <dgm:pt modelId="{CBBD4286-3292-7E43-929E-4281F243807A}" type="sibTrans" cxnId="{6F9C6B6C-0F6B-8145-AC43-0B3958EF2B04}">
      <dgm:prSet/>
      <dgm:spPr/>
      <dgm:t>
        <a:bodyPr/>
        <a:lstStyle/>
        <a:p>
          <a:endParaRPr lang="en-US"/>
        </a:p>
      </dgm:t>
    </dgm:pt>
    <dgm:pt modelId="{52042836-116E-0943-AB6E-2E19DCD4BDDB}">
      <dgm:prSet phldrT="[Text]" custT="1"/>
      <dgm:spPr/>
      <dgm:t>
        <a:bodyPr/>
        <a:lstStyle/>
        <a:p>
          <a:r>
            <a:rPr lang="en-US" sz="2000" dirty="0"/>
            <a:t>Facilitate</a:t>
          </a:r>
        </a:p>
      </dgm:t>
    </dgm:pt>
    <dgm:pt modelId="{6FF492D8-E141-3E4C-8D23-D83287F42020}" type="parTrans" cxnId="{EEDD2757-FB12-8D45-B1EC-30D9C04E3323}">
      <dgm:prSet/>
      <dgm:spPr/>
      <dgm:t>
        <a:bodyPr/>
        <a:lstStyle/>
        <a:p>
          <a:endParaRPr lang="en-US"/>
        </a:p>
      </dgm:t>
    </dgm:pt>
    <dgm:pt modelId="{9FDED6AB-494F-9D40-8BCB-00A7B65CC7DC}" type="sibTrans" cxnId="{EEDD2757-FB12-8D45-B1EC-30D9C04E3323}">
      <dgm:prSet/>
      <dgm:spPr/>
      <dgm:t>
        <a:bodyPr/>
        <a:lstStyle/>
        <a:p>
          <a:endParaRPr lang="en-US"/>
        </a:p>
      </dgm:t>
    </dgm:pt>
    <dgm:pt modelId="{568AF5D8-CDEC-2F40-B31B-ABEC7BFA4C51}" type="pres">
      <dgm:prSet presAssocID="{C52EE67F-B6E3-7B48-9B9F-533DB8F251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6A624E-083A-8043-B78D-049D7A5FFCC5}" type="pres">
      <dgm:prSet presAssocID="{39AE2B39-093F-B94C-9F08-1A13BF92C00D}" presName="centerShape" presStyleLbl="node0" presStyleIdx="0" presStyleCnt="1"/>
      <dgm:spPr/>
      <dgm:t>
        <a:bodyPr/>
        <a:lstStyle/>
        <a:p>
          <a:endParaRPr lang="en-US"/>
        </a:p>
      </dgm:t>
    </dgm:pt>
    <dgm:pt modelId="{5CEE5B89-6173-B947-9934-5CEA94DF7C00}" type="pres">
      <dgm:prSet presAssocID="{6E35A470-85C6-CD40-99CE-FB328F78CB18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0D236C47-258D-6E4F-9F80-B6B2C9832FC0}" type="pres">
      <dgm:prSet presAssocID="{DDC3BB9C-0D72-3D43-B573-34BD5DC634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A0C9E-5763-1A48-98C9-21479D8C3913}" type="pres">
      <dgm:prSet presAssocID="{2126222D-DA45-FB45-8150-95931843172C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69B21ED-1973-704A-B35B-310A4F98DC31}" type="pres">
      <dgm:prSet presAssocID="{494DAB7A-F05C-8643-9BF4-F8A6815670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DBD96-912B-774F-950A-D00766EDDC5D}" type="pres">
      <dgm:prSet presAssocID="{6FF492D8-E141-3E4C-8D23-D83287F42020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F85C4A3C-FD38-AC4D-930D-5F2F2A816B9A}" type="pres">
      <dgm:prSet presAssocID="{52042836-116E-0943-AB6E-2E19DCD4BDD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544432-BBCA-8547-8FCB-91689F7F42EE}" type="presOf" srcId="{52042836-116E-0943-AB6E-2E19DCD4BDDB}" destId="{F85C4A3C-FD38-AC4D-930D-5F2F2A816B9A}" srcOrd="0" destOrd="0" presId="urn:microsoft.com/office/officeart/2005/8/layout/radial4"/>
    <dgm:cxn modelId="{73BA863B-EE5E-164F-9C35-D017B420A701}" srcId="{C52EE67F-B6E3-7B48-9B9F-533DB8F251D5}" destId="{39AE2B39-093F-B94C-9F08-1A13BF92C00D}" srcOrd="0" destOrd="0" parTransId="{071059A4-7B25-7549-95BD-DBE4DC3C6CBA}" sibTransId="{1124F591-ACAE-0945-8187-65387C8710D5}"/>
    <dgm:cxn modelId="{E741FD52-0A64-0147-9CB0-90F37A61BD6B}" type="presOf" srcId="{C52EE67F-B6E3-7B48-9B9F-533DB8F251D5}" destId="{568AF5D8-CDEC-2F40-B31B-ABEC7BFA4C51}" srcOrd="0" destOrd="0" presId="urn:microsoft.com/office/officeart/2005/8/layout/radial4"/>
    <dgm:cxn modelId="{7E79283D-D06C-9D45-9E7D-F598BC3C3C26}" type="presOf" srcId="{39AE2B39-093F-B94C-9F08-1A13BF92C00D}" destId="{446A624E-083A-8043-B78D-049D7A5FFCC5}" srcOrd="0" destOrd="0" presId="urn:microsoft.com/office/officeart/2005/8/layout/radial4"/>
    <dgm:cxn modelId="{6F9C6B6C-0F6B-8145-AC43-0B3958EF2B04}" srcId="{39AE2B39-093F-B94C-9F08-1A13BF92C00D}" destId="{494DAB7A-F05C-8643-9BF4-F8A68156709A}" srcOrd="1" destOrd="0" parTransId="{2126222D-DA45-FB45-8150-95931843172C}" sibTransId="{CBBD4286-3292-7E43-929E-4281F243807A}"/>
    <dgm:cxn modelId="{3D24AE44-158D-3B49-8EA3-32F76C41C908}" type="presOf" srcId="{DDC3BB9C-0D72-3D43-B573-34BD5DC634A6}" destId="{0D236C47-258D-6E4F-9F80-B6B2C9832FC0}" srcOrd="0" destOrd="0" presId="urn:microsoft.com/office/officeart/2005/8/layout/radial4"/>
    <dgm:cxn modelId="{EEDD2757-FB12-8D45-B1EC-30D9C04E3323}" srcId="{39AE2B39-093F-B94C-9F08-1A13BF92C00D}" destId="{52042836-116E-0943-AB6E-2E19DCD4BDDB}" srcOrd="2" destOrd="0" parTransId="{6FF492D8-E141-3E4C-8D23-D83287F42020}" sibTransId="{9FDED6AB-494F-9D40-8BCB-00A7B65CC7DC}"/>
    <dgm:cxn modelId="{17EC67C7-4FA5-B64F-80B6-88CC23BDC9E3}" type="presOf" srcId="{494DAB7A-F05C-8643-9BF4-F8A68156709A}" destId="{869B21ED-1973-704A-B35B-310A4F98DC31}" srcOrd="0" destOrd="0" presId="urn:microsoft.com/office/officeart/2005/8/layout/radial4"/>
    <dgm:cxn modelId="{30C3D12E-4899-E34D-8A44-7D01B9C6CB42}" srcId="{39AE2B39-093F-B94C-9F08-1A13BF92C00D}" destId="{DDC3BB9C-0D72-3D43-B573-34BD5DC634A6}" srcOrd="0" destOrd="0" parTransId="{6E35A470-85C6-CD40-99CE-FB328F78CB18}" sibTransId="{6062ADE1-87DA-8341-A502-CDF70874DE6B}"/>
    <dgm:cxn modelId="{D07BB995-62C8-4E49-923F-F3ED8F2E8872}" type="presOf" srcId="{2126222D-DA45-FB45-8150-95931843172C}" destId="{546A0C9E-5763-1A48-98C9-21479D8C3913}" srcOrd="0" destOrd="0" presId="urn:microsoft.com/office/officeart/2005/8/layout/radial4"/>
    <dgm:cxn modelId="{84DBD345-5685-4542-B60D-0032C47801BD}" type="presOf" srcId="{6FF492D8-E141-3E4C-8D23-D83287F42020}" destId="{A63DBD96-912B-774F-950A-D00766EDDC5D}" srcOrd="0" destOrd="0" presId="urn:microsoft.com/office/officeart/2005/8/layout/radial4"/>
    <dgm:cxn modelId="{C1AA177A-D8D9-A944-A8CB-AA28CA3A5F1F}" type="presOf" srcId="{6E35A470-85C6-CD40-99CE-FB328F78CB18}" destId="{5CEE5B89-6173-B947-9934-5CEA94DF7C00}" srcOrd="0" destOrd="0" presId="urn:microsoft.com/office/officeart/2005/8/layout/radial4"/>
    <dgm:cxn modelId="{39663BC7-5CDF-C041-8118-204C7F507E6C}" type="presParOf" srcId="{568AF5D8-CDEC-2F40-B31B-ABEC7BFA4C51}" destId="{446A624E-083A-8043-B78D-049D7A5FFCC5}" srcOrd="0" destOrd="0" presId="urn:microsoft.com/office/officeart/2005/8/layout/radial4"/>
    <dgm:cxn modelId="{A13CF7CC-E9E3-EB49-B49A-F952ED185248}" type="presParOf" srcId="{568AF5D8-CDEC-2F40-B31B-ABEC7BFA4C51}" destId="{5CEE5B89-6173-B947-9934-5CEA94DF7C00}" srcOrd="1" destOrd="0" presId="urn:microsoft.com/office/officeart/2005/8/layout/radial4"/>
    <dgm:cxn modelId="{35E89673-4C16-8341-A4B8-35967603A0A7}" type="presParOf" srcId="{568AF5D8-CDEC-2F40-B31B-ABEC7BFA4C51}" destId="{0D236C47-258D-6E4F-9F80-B6B2C9832FC0}" srcOrd="2" destOrd="0" presId="urn:microsoft.com/office/officeart/2005/8/layout/radial4"/>
    <dgm:cxn modelId="{AE477B75-ED3F-F847-A3F8-2D893368B001}" type="presParOf" srcId="{568AF5D8-CDEC-2F40-B31B-ABEC7BFA4C51}" destId="{546A0C9E-5763-1A48-98C9-21479D8C3913}" srcOrd="3" destOrd="0" presId="urn:microsoft.com/office/officeart/2005/8/layout/radial4"/>
    <dgm:cxn modelId="{FE379ED6-97E5-0A4B-85C3-38055DD39B4E}" type="presParOf" srcId="{568AF5D8-CDEC-2F40-B31B-ABEC7BFA4C51}" destId="{869B21ED-1973-704A-B35B-310A4F98DC31}" srcOrd="4" destOrd="0" presId="urn:microsoft.com/office/officeart/2005/8/layout/radial4"/>
    <dgm:cxn modelId="{F4C4BEA5-3886-B243-9A8F-06F46585C721}" type="presParOf" srcId="{568AF5D8-CDEC-2F40-B31B-ABEC7BFA4C51}" destId="{A63DBD96-912B-774F-950A-D00766EDDC5D}" srcOrd="5" destOrd="0" presId="urn:microsoft.com/office/officeart/2005/8/layout/radial4"/>
    <dgm:cxn modelId="{DFA18717-7453-854F-A10B-39FB063A5849}" type="presParOf" srcId="{568AF5D8-CDEC-2F40-B31B-ABEC7BFA4C51}" destId="{F85C4A3C-FD38-AC4D-930D-5F2F2A816B9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A624E-083A-8043-B78D-049D7A5FFCC5}">
      <dsp:nvSpPr>
        <dsp:cNvPr id="0" name=""/>
        <dsp:cNvSpPr/>
      </dsp:nvSpPr>
      <dsp:spPr>
        <a:xfrm>
          <a:off x="1648215" y="1913310"/>
          <a:ext cx="1520271" cy="1520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Motivate</a:t>
          </a:r>
        </a:p>
      </dsp:txBody>
      <dsp:txXfrm>
        <a:off x="1870854" y="2135949"/>
        <a:ext cx="1074993" cy="1074993"/>
      </dsp:txXfrm>
    </dsp:sp>
    <dsp:sp modelId="{5CEE5B89-6173-B947-9934-5CEA94DF7C00}">
      <dsp:nvSpPr>
        <dsp:cNvPr id="0" name=""/>
        <dsp:cNvSpPr/>
      </dsp:nvSpPr>
      <dsp:spPr>
        <a:xfrm rot="12900000">
          <a:off x="613213" y="1628656"/>
          <a:ext cx="1224830" cy="43327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36C47-258D-6E4F-9F80-B6B2C9832FC0}">
      <dsp:nvSpPr>
        <dsp:cNvPr id="0" name=""/>
        <dsp:cNvSpPr/>
      </dsp:nvSpPr>
      <dsp:spPr>
        <a:xfrm>
          <a:off x="1838" y="916324"/>
          <a:ext cx="1444257" cy="11554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Lead &amp; Inspired </a:t>
          </a:r>
        </a:p>
      </dsp:txBody>
      <dsp:txXfrm>
        <a:off x="35679" y="950165"/>
        <a:ext cx="1376575" cy="1087724"/>
      </dsp:txXfrm>
    </dsp:sp>
    <dsp:sp modelId="{546A0C9E-5763-1A48-98C9-21479D8C3913}">
      <dsp:nvSpPr>
        <dsp:cNvPr id="0" name=""/>
        <dsp:cNvSpPr/>
      </dsp:nvSpPr>
      <dsp:spPr>
        <a:xfrm rot="16200000">
          <a:off x="1795935" y="1012969"/>
          <a:ext cx="1224830" cy="43327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604627"/>
            <a:satOff val="15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B21ED-1973-704A-B35B-310A4F98DC31}">
      <dsp:nvSpPr>
        <dsp:cNvPr id="0" name=""/>
        <dsp:cNvSpPr/>
      </dsp:nvSpPr>
      <dsp:spPr>
        <a:xfrm>
          <a:off x="1686222" y="39490"/>
          <a:ext cx="1444257" cy="1155406"/>
        </a:xfrm>
        <a:prstGeom prst="roundRect">
          <a:avLst>
            <a:gd name="adj" fmla="val 10000"/>
          </a:avLst>
        </a:prstGeom>
        <a:solidFill>
          <a:schemeClr val="accent2">
            <a:hueOff val="604627"/>
            <a:satOff val="15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Empower </a:t>
          </a:r>
        </a:p>
      </dsp:txBody>
      <dsp:txXfrm>
        <a:off x="1720063" y="73331"/>
        <a:ext cx="1376575" cy="1087724"/>
      </dsp:txXfrm>
    </dsp:sp>
    <dsp:sp modelId="{A63DBD96-912B-774F-950A-D00766EDDC5D}">
      <dsp:nvSpPr>
        <dsp:cNvPr id="0" name=""/>
        <dsp:cNvSpPr/>
      </dsp:nvSpPr>
      <dsp:spPr>
        <a:xfrm rot="19500000">
          <a:off x="2978658" y="1628656"/>
          <a:ext cx="1224830" cy="43327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209254"/>
            <a:satOff val="30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C4A3C-FD38-AC4D-930D-5F2F2A816B9A}">
      <dsp:nvSpPr>
        <dsp:cNvPr id="0" name=""/>
        <dsp:cNvSpPr/>
      </dsp:nvSpPr>
      <dsp:spPr>
        <a:xfrm>
          <a:off x="3370605" y="916324"/>
          <a:ext cx="1444257" cy="1155406"/>
        </a:xfrm>
        <a:prstGeom prst="roundRect">
          <a:avLst>
            <a:gd name="adj" fmla="val 10000"/>
          </a:avLst>
        </a:prstGeom>
        <a:solidFill>
          <a:schemeClr val="accent2">
            <a:hueOff val="1209254"/>
            <a:satOff val="30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Facilitate</a:t>
          </a:r>
        </a:p>
      </dsp:txBody>
      <dsp:txXfrm>
        <a:off x="3404446" y="950165"/>
        <a:ext cx="1376575" cy="1087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CC52A2-CA4E-BE42-AD6B-33BFE7F24C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8539F-C0B5-DA4D-95B6-5A96DAA6BB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D9CE-1A70-904B-8150-FDB64BA720F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CA638-EC98-E74F-8C1E-D7457542B5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9E2A8-B9F7-2942-9D16-1C4B9A7301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B3492-ACF5-304E-A07D-4515D66A4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118872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34554"/>
            <a:ext cx="10668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5D02-8A53-4046-9CE3-205354A78B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305B-52E2-1244-87CB-49F37B22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118872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7317" y="2048256"/>
            <a:ext cx="4569884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039112"/>
            <a:ext cx="6096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54545D02-8A53-4046-9CE3-205354A78B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305B-52E2-1244-87CB-49F37B22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5D02-8A53-4046-9CE3-205354A78B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10651067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54545D02-8A53-4046-9CE3-205354A78B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5315712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571488" y="1129553"/>
            <a:ext cx="5315712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54545D02-8A53-4046-9CE3-205354A78B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880262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8400" y="1129553"/>
            <a:ext cx="18288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058400" y="2629169"/>
            <a:ext cx="18288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5D02-8A53-4046-9CE3-205354A78B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305B-52E2-1244-87CB-49F37B22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0071" y="1129554"/>
            <a:ext cx="12192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133" y="1734671"/>
            <a:ext cx="8568267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5D02-8A53-4046-9CE3-205354A78B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305B-52E2-1244-87CB-49F37B22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5D02-8A53-4046-9CE3-205354A78B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305B-52E2-1244-87CB-49F37B22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118872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943600"/>
            <a:ext cx="10668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5D02-8A53-4046-9CE3-205354A78B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10651067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118872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484607"/>
            <a:ext cx="10668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5D02-8A53-4046-9CE3-205354A78B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305B-52E2-1244-87CB-49F37B22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133" y="2595563"/>
            <a:ext cx="475488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3379" y="2595563"/>
            <a:ext cx="475488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54545D02-8A53-4046-9CE3-205354A78B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305B-52E2-1244-87CB-49F37B22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117" y="2017714"/>
            <a:ext cx="475488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4117" y="3065929"/>
            <a:ext cx="475488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63379" y="2017714"/>
            <a:ext cx="475488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3379" y="3065929"/>
            <a:ext cx="475488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54545D02-8A53-4046-9CE3-205354A78B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4117" y="18826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305B-52E2-1244-87CB-49F37B22D26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16037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85299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16037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85299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16037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5299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5D02-8A53-4046-9CE3-205354A78B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305B-52E2-1244-87CB-49F37B22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5D02-8A53-4046-9CE3-205354A78B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305B-52E2-1244-87CB-49F37B22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118872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3379" y="2590801"/>
            <a:ext cx="475488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1269" y="2039111"/>
            <a:ext cx="475488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54545D02-8A53-4046-9CE3-205354A78B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305B-52E2-1244-87CB-49F37B22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1123856"/>
            <a:ext cx="11885084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899" y="2595563"/>
            <a:ext cx="10147301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3459" y="1882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545D02-8A53-4046-9CE3-205354A78B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4117" y="1882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9859" y="65690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DFD305B-52E2-1244-87CB-49F37B22D2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1" y="0"/>
            <a:ext cx="10665884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9201" y="6675120"/>
            <a:ext cx="10665884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hyperlink" Target="https://www.facebook.com/asiademocracynetwork/" TargetMode="External"/><Relationship Id="rId7" Type="http://schemas.openxmlformats.org/officeDocument/2006/relationships/hyperlink" Target="http://adnasia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hyperlink" Target="https://twitter.com/adn_asia" TargetMode="Externa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76B5F1-4305-8847-8C7A-9B6D6875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9238"/>
            <a:ext cx="11887200" cy="2075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2"/>
                </a:solidFill>
              </a:rPr>
              <a:t>Civil Society’s Perspective: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South Korea’s Role in Leading a </a:t>
            </a:r>
            <a:r>
              <a:rPr lang="en-US" sz="4000" b="1" dirty="0">
                <a:solidFill>
                  <a:schemeClr val="accent2"/>
                </a:solidFill>
              </a:rPr>
              <a:t>Robust Democracy in Asia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9F108-D43B-9B4A-A012-1C0E68A0A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055810"/>
            <a:ext cx="10668000" cy="1206037"/>
          </a:xfrm>
        </p:spPr>
        <p:txBody>
          <a:bodyPr>
            <a:normAutofit/>
          </a:bodyPr>
          <a:lstStyle/>
          <a:p>
            <a:r>
              <a:rPr lang="en-US" dirty="0" err="1"/>
              <a:t>Ichal</a:t>
            </a:r>
            <a:r>
              <a:rPr lang="en-US" dirty="0"/>
              <a:t> </a:t>
            </a:r>
            <a:r>
              <a:rPr lang="en-US" dirty="0" err="1"/>
              <a:t>Supriadi</a:t>
            </a:r>
            <a:r>
              <a:rPr lang="en-US" dirty="0"/>
              <a:t>  (ichal@adn21.asia)</a:t>
            </a:r>
          </a:p>
          <a:p>
            <a:r>
              <a:rPr lang="en-US" dirty="0"/>
              <a:t>Secretary General </a:t>
            </a:r>
          </a:p>
          <a:p>
            <a:r>
              <a:rPr lang="en-US" dirty="0"/>
              <a:t>Asia Democracy Network </a:t>
            </a:r>
          </a:p>
        </p:txBody>
      </p:sp>
      <p:pic>
        <p:nvPicPr>
          <p:cNvPr id="2" name="Picture 1" descr="ADN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857" y="338023"/>
            <a:ext cx="1511905" cy="5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EFCB9A-E906-2843-9C7B-BD78813A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21" y="18168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South Korea: Democracy Champion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F62D5-401E-B147-99EB-9C75CE148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867" y="1700767"/>
            <a:ext cx="5552545" cy="4800423"/>
          </a:xfrm>
        </p:spPr>
        <p:txBody>
          <a:bodyPr>
            <a:normAutofit/>
          </a:bodyPr>
          <a:lstStyle/>
          <a:p>
            <a:pPr marL="400050" lvl="1" indent="-342900"/>
            <a:r>
              <a:rPr lang="en-US" sz="2000" dirty="0"/>
              <a:t>South Korea is equipped to be the </a:t>
            </a:r>
            <a:r>
              <a:rPr lang="en-US" sz="2000" dirty="0">
                <a:solidFill>
                  <a:srgbClr val="FF0000"/>
                </a:solidFill>
              </a:rPr>
              <a:t>motivation</a:t>
            </a:r>
            <a:r>
              <a:rPr lang="en-US" sz="2000" dirty="0"/>
              <a:t> for democracy in Asia. </a:t>
            </a:r>
          </a:p>
          <a:p>
            <a:pPr marL="400050" lvl="1" indent="-342900"/>
            <a:r>
              <a:rPr lang="en-US" sz="2000" dirty="0"/>
              <a:t>Taking the lead in </a:t>
            </a:r>
            <a:r>
              <a:rPr lang="en-US" sz="2000" dirty="0">
                <a:solidFill>
                  <a:srgbClr val="FF0000"/>
                </a:solidFill>
              </a:rPr>
              <a:t>influencing</a:t>
            </a:r>
            <a:r>
              <a:rPr lang="en-US" sz="2000" dirty="0"/>
              <a:t> neighboring countries. </a:t>
            </a:r>
          </a:p>
          <a:p>
            <a:pPr marL="400050" lvl="1" indent="-342900"/>
            <a:r>
              <a:rPr lang="en-US" sz="2000" dirty="0"/>
              <a:t>Through taking a conventional approach of </a:t>
            </a:r>
            <a:r>
              <a:rPr lang="en-US" sz="2000" dirty="0">
                <a:solidFill>
                  <a:srgbClr val="FF0000"/>
                </a:solidFill>
              </a:rPr>
              <a:t>inspiring, leading, empowering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FF0000"/>
                </a:solidFill>
              </a:rPr>
              <a:t>facilitating</a:t>
            </a:r>
            <a:r>
              <a:rPr lang="en-US" sz="2000" dirty="0"/>
              <a:t> Democracy in Asia</a:t>
            </a:r>
          </a:p>
          <a:p>
            <a:pPr marL="360363" lvl="1" indent="-303213"/>
            <a:r>
              <a:rPr lang="en-US" sz="2000" dirty="0"/>
              <a:t>Strategic and efficient utilization of various </a:t>
            </a:r>
            <a:r>
              <a:rPr lang="en-US" sz="2000" dirty="0">
                <a:solidFill>
                  <a:srgbClr val="FF0000"/>
                </a:solidFill>
              </a:rPr>
              <a:t>diplomatic channels </a:t>
            </a:r>
            <a:r>
              <a:rPr lang="en-US" sz="2000" dirty="0"/>
              <a:t>and international engagements such as trade, ODA, </a:t>
            </a:r>
            <a:r>
              <a:rPr lang="en-US" sz="2000" dirty="0" err="1"/>
              <a:t>CoD</a:t>
            </a:r>
            <a:r>
              <a:rPr lang="en-US" sz="2000" dirty="0"/>
              <a:t>, OGP, G20, SDGs, etc.</a:t>
            </a:r>
          </a:p>
          <a:p>
            <a:pPr marL="360363" lvl="1" indent="-303213"/>
            <a:r>
              <a:rPr lang="en-US" sz="2000" dirty="0"/>
              <a:t>As a democracy champion South Korea can progress as a </a:t>
            </a:r>
            <a:r>
              <a:rPr lang="en-US" sz="2000" dirty="0">
                <a:solidFill>
                  <a:srgbClr val="FF0000"/>
                </a:solidFill>
              </a:rPr>
              <a:t>middle power</a:t>
            </a:r>
            <a:r>
              <a:rPr lang="en-US" sz="2000" dirty="0"/>
              <a:t>.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340B57E-8263-3C4F-8B88-8DD15A4E6B5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99602244"/>
              </p:ext>
            </p:extLst>
          </p:nvPr>
        </p:nvGraphicFramePr>
        <p:xfrm>
          <a:off x="6930571" y="2092476"/>
          <a:ext cx="4816702" cy="347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DN_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71" y="5939895"/>
            <a:ext cx="1511905" cy="5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7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43BC-A747-1949-BB73-C92497ED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9356" cy="1325563"/>
          </a:xfrm>
        </p:spPr>
        <p:txBody>
          <a:bodyPr>
            <a:normAutofit/>
          </a:bodyPr>
          <a:lstStyle/>
          <a:p>
            <a:r>
              <a:rPr lang="en-US" b="1" dirty="0"/>
              <a:t>Consolidating Democratic Champions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2FC30-3583-E045-AB3D-4DE37410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89" y="1872116"/>
            <a:ext cx="11128023" cy="4538359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en-US" sz="2400" b="1" dirty="0"/>
              <a:t>What strategy to lead the progress of democracy in Asia as a democracy champion?  </a:t>
            </a:r>
          </a:p>
          <a:p>
            <a:pPr lvl="1">
              <a:lnSpc>
                <a:spcPct val="120000"/>
              </a:lnSpc>
            </a:pPr>
            <a:r>
              <a:rPr lang="en-US" sz="2200" b="1" dirty="0"/>
              <a:t>Democratic Unity: </a:t>
            </a:r>
            <a:r>
              <a:rPr lang="en-US" sz="2200" dirty="0"/>
              <a:t>Create a forum/allies of democratic champion countries (Indonesia, Malaysia, Sri Lanka, Timor-Leste, India, etc.,) to formulate strategic cooperation on:</a:t>
            </a:r>
          </a:p>
          <a:p>
            <a:pPr lvl="2"/>
            <a:r>
              <a:rPr lang="en-US" sz="1800" dirty="0"/>
              <a:t>Democratic collaboration between state, or state agencies.</a:t>
            </a:r>
          </a:p>
          <a:p>
            <a:pPr lvl="2"/>
            <a:r>
              <a:rPr lang="en-US" sz="1800" dirty="0"/>
              <a:t>Democratic consolidation of civil society. </a:t>
            </a:r>
          </a:p>
          <a:p>
            <a:pPr lvl="2"/>
            <a:r>
              <a:rPr lang="en-US" sz="1800" dirty="0"/>
              <a:t>Research and knowledge exchange. </a:t>
            </a:r>
          </a:p>
          <a:p>
            <a:pPr marL="457200" lvl="1" indent="0">
              <a:buNone/>
            </a:pPr>
            <a:endParaRPr lang="en-US" sz="2200" dirty="0"/>
          </a:p>
          <a:p>
            <a:pPr lvl="1">
              <a:lnSpc>
                <a:spcPct val="120000"/>
              </a:lnSpc>
            </a:pPr>
            <a:r>
              <a:rPr lang="en-US" sz="2200" b="1" dirty="0"/>
              <a:t>Democratic Solidarity: </a:t>
            </a:r>
            <a:r>
              <a:rPr lang="en-US" sz="2200" dirty="0"/>
              <a:t>Strengthening support for civil society through </a:t>
            </a:r>
            <a:r>
              <a:rPr lang="en-US" sz="2200" dirty="0">
                <a:solidFill>
                  <a:srgbClr val="FF0000"/>
                </a:solidFill>
              </a:rPr>
              <a:t>multi-stakeholder platforms </a:t>
            </a:r>
            <a:r>
              <a:rPr lang="en-US" sz="2200" dirty="0"/>
              <a:t>where inter-disciplinary and inter-sectoral themes are deliberated and strategy developed for intervention of countries </a:t>
            </a:r>
            <a:r>
              <a:rPr lang="en-US" sz="2200" dirty="0">
                <a:solidFill>
                  <a:srgbClr val="FF0000"/>
                </a:solidFill>
              </a:rPr>
              <a:t>under suppression </a:t>
            </a:r>
            <a:r>
              <a:rPr lang="en-US" sz="2200" dirty="0"/>
              <a:t>and with </a:t>
            </a:r>
            <a:r>
              <a:rPr lang="en-US" sz="2200" dirty="0">
                <a:solidFill>
                  <a:srgbClr val="FF0000"/>
                </a:solidFill>
              </a:rPr>
              <a:t>democracy concern</a:t>
            </a:r>
            <a:r>
              <a:rPr lang="en-US" sz="2200" dirty="0"/>
              <a:t>. ADN 2019-2020 Focus: (Bangladesh, India, Thailand, Myanmar, Cambodia, Sri Lanka..). </a:t>
            </a:r>
          </a:p>
          <a:p>
            <a:pPr marL="457200" lvl="1" indent="0">
              <a:buNone/>
            </a:pPr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ADN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75" y="6129827"/>
            <a:ext cx="1511905" cy="5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8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833A-5E88-DB47-8636-61AAC610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714"/>
            <a:ext cx="11768667" cy="950611"/>
          </a:xfrm>
        </p:spPr>
        <p:txBody>
          <a:bodyPr>
            <a:normAutofit/>
          </a:bodyPr>
          <a:lstStyle/>
          <a:p>
            <a:r>
              <a:rPr lang="en-US" sz="3200" b="1" dirty="0"/>
              <a:t>Concrete Actions to Inspiring Democracy in Asia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C7089-5B0C-3244-8F16-EFCD20DB5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11" y="1171223"/>
            <a:ext cx="10831689" cy="5729111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endParaRPr lang="en-US" sz="3400" b="1" dirty="0"/>
          </a:p>
          <a:p>
            <a:pPr marL="457200" lvl="1" indent="0">
              <a:buNone/>
            </a:pPr>
            <a:endParaRPr lang="en-US" sz="3400" b="1" dirty="0"/>
          </a:p>
          <a:p>
            <a:pPr marL="457200" lvl="1" indent="0">
              <a:buNone/>
            </a:pPr>
            <a:r>
              <a:rPr lang="en-US" sz="3400" b="1" dirty="0"/>
              <a:t>Investment and Democracy</a:t>
            </a:r>
          </a:p>
          <a:p>
            <a:pPr lvl="1"/>
            <a:r>
              <a:rPr lang="en-US" sz="3400" dirty="0"/>
              <a:t>South Korea implement positive investment policies, guidelines, and tools.</a:t>
            </a:r>
          </a:p>
          <a:p>
            <a:pPr lvl="1"/>
            <a:r>
              <a:rPr lang="en-US" sz="3400" dirty="0"/>
              <a:t>Human Rights Based Approach to ODA, business practices, </a:t>
            </a:r>
            <a:r>
              <a:rPr lang="en-US" sz="3400" dirty="0" err="1"/>
              <a:t>etc</a:t>
            </a:r>
            <a:endParaRPr lang="en-US" sz="3400" dirty="0"/>
          </a:p>
          <a:p>
            <a:pPr marL="457200" lvl="1" indent="0">
              <a:buNone/>
            </a:pPr>
            <a:endParaRPr lang="en-US" sz="3400" dirty="0"/>
          </a:p>
          <a:p>
            <a:pPr marL="457200" lvl="1" indent="0">
              <a:buNone/>
            </a:pPr>
            <a:r>
              <a:rPr lang="en-US" sz="3400" b="1" dirty="0"/>
              <a:t>Cyber Democracy</a:t>
            </a:r>
            <a:r>
              <a:rPr lang="en-US" sz="3400" dirty="0"/>
              <a:t> </a:t>
            </a:r>
          </a:p>
          <a:p>
            <a:pPr lvl="1"/>
            <a:r>
              <a:rPr lang="en-US" sz="3400" dirty="0"/>
              <a:t>Taking the strength as a leader of technology and innovation to raise public consciousness and engagement on media and technology</a:t>
            </a:r>
          </a:p>
          <a:p>
            <a:pPr lvl="1"/>
            <a:r>
              <a:rPr lang="en-US" sz="3400" dirty="0"/>
              <a:t>Increase government accountability and transparency in Asia</a:t>
            </a:r>
          </a:p>
          <a:p>
            <a:pPr marL="457200" lvl="1" indent="0">
              <a:buNone/>
            </a:pPr>
            <a:endParaRPr lang="en-US" sz="3400" dirty="0"/>
          </a:p>
          <a:p>
            <a:pPr marL="457200" lvl="1" indent="0">
              <a:buNone/>
            </a:pPr>
            <a:r>
              <a:rPr lang="en-US" sz="3400" b="1" dirty="0"/>
              <a:t>Local Democracy | Local Governance</a:t>
            </a:r>
          </a:p>
          <a:p>
            <a:pPr lvl="1"/>
            <a:r>
              <a:rPr lang="en-US" sz="3400" dirty="0"/>
              <a:t>Continue to promote good governance and democratic principles through local government</a:t>
            </a:r>
          </a:p>
          <a:p>
            <a:pPr lvl="1"/>
            <a:r>
              <a:rPr lang="en-US" sz="3400" dirty="0"/>
              <a:t>World Human Rights Cities Forum </a:t>
            </a:r>
            <a:r>
              <a:rPr lang="mr-IN" sz="3400" dirty="0"/>
              <a:t>–</a:t>
            </a:r>
            <a:r>
              <a:rPr lang="en-US" sz="3400" dirty="0"/>
              <a:t> </a:t>
            </a:r>
            <a:r>
              <a:rPr lang="en-US" sz="3400" dirty="0" err="1"/>
              <a:t>Gwangju</a:t>
            </a:r>
            <a:r>
              <a:rPr lang="en-US" sz="3400" dirty="0"/>
              <a:t>, Korea </a:t>
            </a:r>
            <a:r>
              <a:rPr lang="mr-IN" sz="3400" dirty="0"/>
              <a:t>–</a:t>
            </a:r>
            <a:r>
              <a:rPr lang="en-US" sz="3400" dirty="0"/>
              <a:t> Where Korea mainstreamed local democracy and local governance</a:t>
            </a:r>
          </a:p>
          <a:p>
            <a:pPr marL="457200" lvl="1" indent="0">
              <a:buNone/>
            </a:pPr>
            <a:endParaRPr lang="en-US" sz="34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DN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5" y="6119547"/>
            <a:ext cx="1511905" cy="5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0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31189"/>
            <a:ext cx="11885084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…Concrete Actions to Inspiring Democracy in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05" y="1717524"/>
            <a:ext cx="11389180" cy="4692952"/>
          </a:xfrm>
        </p:spPr>
        <p:txBody>
          <a:bodyPr>
            <a:normAutofit fontScale="47500" lnSpcReduction="20000"/>
          </a:bodyPr>
          <a:lstStyle/>
          <a:p>
            <a:pPr marL="457200" lvl="1" indent="0">
              <a:buNone/>
            </a:pPr>
            <a:endParaRPr lang="en-US" sz="3400" b="1" dirty="0"/>
          </a:p>
          <a:p>
            <a:pPr marL="457200" lvl="1" indent="0">
              <a:buNone/>
            </a:pPr>
            <a:r>
              <a:rPr lang="en-US" sz="3800" b="1" dirty="0"/>
              <a:t>Democracy Education Support</a:t>
            </a:r>
            <a:endParaRPr lang="en-US" sz="3800" dirty="0"/>
          </a:p>
          <a:p>
            <a:pPr lvl="1"/>
            <a:r>
              <a:rPr lang="en-US" sz="3800" dirty="0"/>
              <a:t>Supporting efforts to cultivate next generation democracy leaders; </a:t>
            </a:r>
          </a:p>
          <a:p>
            <a:pPr lvl="1"/>
            <a:r>
              <a:rPr lang="en-US" sz="3800" dirty="0"/>
              <a:t>Sharing Korea’s democracy story (democracy movement, candlelight revolution, </a:t>
            </a:r>
            <a:r>
              <a:rPr lang="en-US" sz="3800" dirty="0" err="1"/>
              <a:t>etc</a:t>
            </a:r>
            <a:r>
              <a:rPr lang="en-US" sz="3800" dirty="0"/>
              <a:t>) to inspire other. </a:t>
            </a:r>
          </a:p>
          <a:p>
            <a:pPr lvl="1"/>
            <a:r>
              <a:rPr lang="en-US" sz="3800" dirty="0"/>
              <a:t>Supporting various platforms to connect democracy education stakeholder.</a:t>
            </a:r>
          </a:p>
          <a:p>
            <a:pPr marL="457200" lvl="1" indent="0">
              <a:buNone/>
            </a:pPr>
            <a:endParaRPr lang="en-US" sz="3800" b="1" dirty="0"/>
          </a:p>
          <a:p>
            <a:pPr marL="457200" lvl="1" indent="0">
              <a:buNone/>
            </a:pPr>
            <a:r>
              <a:rPr lang="en-US" sz="3800" b="1" dirty="0"/>
              <a:t>Promoting Peace and Inclusiveness</a:t>
            </a:r>
          </a:p>
          <a:p>
            <a:pPr lvl="1"/>
            <a:r>
              <a:rPr lang="en-US" sz="3800" dirty="0"/>
              <a:t>Korea took the opportunity of the </a:t>
            </a:r>
            <a:r>
              <a:rPr lang="en-US" sz="3800" dirty="0" err="1"/>
              <a:t>Pyeong</a:t>
            </a:r>
            <a:r>
              <a:rPr lang="en-US" sz="3800" dirty="0"/>
              <a:t> Chang Olympics and turned it into a peace process</a:t>
            </a:r>
          </a:p>
          <a:p>
            <a:pPr lvl="1"/>
            <a:r>
              <a:rPr lang="en-US" sz="3800" dirty="0"/>
              <a:t>Korea Peace Process </a:t>
            </a:r>
            <a:r>
              <a:rPr lang="mr-IN" sz="3800" dirty="0"/>
              <a:t>–</a:t>
            </a:r>
            <a:r>
              <a:rPr lang="en-US" sz="3800" dirty="0"/>
              <a:t> Potential to become the role model of ending conflict </a:t>
            </a:r>
          </a:p>
          <a:p>
            <a:pPr lvl="1"/>
            <a:r>
              <a:rPr lang="en-US" sz="3800" dirty="0"/>
              <a:t>Promote peace, inclusiveness, to reduce extremism and violence</a:t>
            </a:r>
          </a:p>
          <a:p>
            <a:pPr lvl="1"/>
            <a:endParaRPr lang="en-US" sz="3800" dirty="0"/>
          </a:p>
          <a:p>
            <a:pPr marL="457200" lvl="1" indent="0">
              <a:buNone/>
            </a:pPr>
            <a:r>
              <a:rPr lang="en-US" sz="3800" b="1" dirty="0"/>
              <a:t>Promoting Democratic Consolidation:</a:t>
            </a:r>
          </a:p>
          <a:p>
            <a:pPr lvl="1"/>
            <a:r>
              <a:rPr lang="en-US" sz="3800" dirty="0"/>
              <a:t>A periodical event to consolidate the CSOs, states, and other actors, in national and regional level. </a:t>
            </a:r>
          </a:p>
          <a:p>
            <a:pPr lvl="1"/>
            <a:r>
              <a:rPr lang="en-US" sz="3800" dirty="0"/>
              <a:t>To display contemporary democratic issues and  develop common agenda. </a:t>
            </a:r>
          </a:p>
        </p:txBody>
      </p:sp>
      <p:pic>
        <p:nvPicPr>
          <p:cNvPr id="4" name="Picture 3" descr="ADN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57" y="6129828"/>
            <a:ext cx="1511905" cy="5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4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852" y="2020136"/>
            <a:ext cx="4777131" cy="1325563"/>
          </a:xfrm>
        </p:spPr>
        <p:txBody>
          <a:bodyPr/>
          <a:lstStyle/>
          <a:p>
            <a:pPr marL="11113"/>
            <a:r>
              <a:rPr lang="en-US" dirty="0"/>
              <a:t>Thank You </a:t>
            </a:r>
          </a:p>
        </p:txBody>
      </p:sp>
      <p:pic>
        <p:nvPicPr>
          <p:cNvPr id="3" name="Picture 2" descr="ADN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38" y="6059071"/>
            <a:ext cx="1511905" cy="561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815E92-650C-404B-B015-51C88B263D35}"/>
              </a:ext>
            </a:extLst>
          </p:cNvPr>
          <p:cNvSpPr txBox="1"/>
          <p:nvPr/>
        </p:nvSpPr>
        <p:spPr>
          <a:xfrm>
            <a:off x="5062634" y="3453983"/>
            <a:ext cx="218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Ichal@adn21.asia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+66-818893627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351617BA-F314-8E45-A1BB-AD770D7BE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634" y="4371972"/>
            <a:ext cx="733927" cy="733927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9E084593-40BC-9D49-B005-A1D3159667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2" y="4358436"/>
            <a:ext cx="747463" cy="747463"/>
          </a:xfrm>
          <a:prstGeom prst="rect">
            <a:avLst/>
          </a:prstGeom>
        </p:spPr>
      </p:pic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335AC236-8CB4-1D4C-9BB0-99130451F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1065" y="4298509"/>
            <a:ext cx="880851" cy="88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20513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9988</TotalTime>
  <Words>445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2</vt:lpstr>
      <vt:lpstr>Perception</vt:lpstr>
      <vt:lpstr>Civil Society’s Perspective: South Korea’s Role in Leading a Robust Democracy in Asia</vt:lpstr>
      <vt:lpstr>South Korea: Democracy Champion</vt:lpstr>
      <vt:lpstr>Consolidating Democratic Champions</vt:lpstr>
      <vt:lpstr>Concrete Actions to Inspiring Democracy in Asia</vt:lpstr>
      <vt:lpstr>…Concrete Actions to Inspiring Democracy in Asia</vt:lpstr>
      <vt:lpstr>Thank You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Korean Role in future Democracy</dc:title>
  <dc:subject/>
  <dc:creator>E-mail Support</dc:creator>
  <cp:keywords/>
  <dc:description/>
  <cp:lastModifiedBy>Danielle Agyemang</cp:lastModifiedBy>
  <cp:revision>38</cp:revision>
  <cp:lastPrinted>2019-02-24T15:47:33Z</cp:lastPrinted>
  <dcterms:created xsi:type="dcterms:W3CDTF">2019-02-11T10:36:47Z</dcterms:created>
  <dcterms:modified xsi:type="dcterms:W3CDTF">2019-02-26T21:09:57Z</dcterms:modified>
  <cp:category/>
</cp:coreProperties>
</file>